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112"/>
  </p:notesMasterIdLst>
  <p:sldIdLst>
    <p:sldId id="256" r:id="rId5"/>
    <p:sldId id="258" r:id="rId6"/>
    <p:sldId id="257" r:id="rId7"/>
    <p:sldId id="259" r:id="rId8"/>
    <p:sldId id="260" r:id="rId9"/>
    <p:sldId id="261" r:id="rId10"/>
    <p:sldId id="263" r:id="rId11"/>
    <p:sldId id="264" r:id="rId12"/>
    <p:sldId id="265" r:id="rId13"/>
    <p:sldId id="266" r:id="rId14"/>
    <p:sldId id="268" r:id="rId15"/>
    <p:sldId id="269" r:id="rId16"/>
    <p:sldId id="270" r:id="rId17"/>
    <p:sldId id="272" r:id="rId18"/>
    <p:sldId id="271" r:id="rId19"/>
    <p:sldId id="262" r:id="rId20"/>
    <p:sldId id="275" r:id="rId21"/>
    <p:sldId id="277" r:id="rId22"/>
    <p:sldId id="276" r:id="rId23"/>
    <p:sldId id="278" r:id="rId24"/>
    <p:sldId id="279" r:id="rId25"/>
    <p:sldId id="280" r:id="rId26"/>
    <p:sldId id="281" r:id="rId27"/>
    <p:sldId id="282" r:id="rId28"/>
    <p:sldId id="283" r:id="rId29"/>
    <p:sldId id="284" r:id="rId30"/>
    <p:sldId id="285" r:id="rId31"/>
    <p:sldId id="286" r:id="rId32"/>
    <p:sldId id="287" r:id="rId33"/>
    <p:sldId id="288" r:id="rId34"/>
    <p:sldId id="290" r:id="rId35"/>
    <p:sldId id="289"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273" r:id="rId78"/>
    <p:sldId id="333" r:id="rId79"/>
    <p:sldId id="334" r:id="rId80"/>
    <p:sldId id="367" r:id="rId81"/>
    <p:sldId id="335" r:id="rId82"/>
    <p:sldId id="336" r:id="rId83"/>
    <p:sldId id="274" r:id="rId84"/>
    <p:sldId id="332" r:id="rId85"/>
    <p:sldId id="338" r:id="rId86"/>
    <p:sldId id="339" r:id="rId87"/>
    <p:sldId id="340" r:id="rId88"/>
    <p:sldId id="341" r:id="rId89"/>
    <p:sldId id="344"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113"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notesMaster" Target="notesMasters/notesMaster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presProps" Target="pres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BA84FE-853C-45E8-AC06-2B42288F0236}" type="datetimeFigureOut">
              <a:rPr lang="sr-Latn-CS" smtClean="0"/>
              <a:pPr/>
              <a:t>31.3.2026.</a:t>
            </a:fld>
            <a:endParaRPr lang="hr-H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74A3D1-FCA3-4B63-80B5-CFEAF341B32B}" type="slidenum">
              <a:rPr lang="hr-HR" smtClean="0"/>
              <a:pPr/>
              <a:t>‹#›</a:t>
            </a:fld>
            <a:endParaRPr lang="hr-H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0874A3D1-FCA3-4B63-80B5-CFEAF341B32B}" type="slidenum">
              <a:rPr lang="hr-HR" smtClean="0"/>
              <a:pPr/>
              <a:t>2</a:t>
            </a:fld>
            <a:endParaRPr lang="hr-H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685800" y="2130425"/>
            <a:ext cx="7772400" cy="1470025"/>
          </a:xfrm>
        </p:spPr>
        <p:txBody>
          <a:bodyPr/>
          <a:lstStyle>
            <a:lvl1pPr>
              <a:defRPr/>
            </a:lvl1pPr>
          </a:lstStyle>
          <a:p>
            <a:r>
              <a:rPr lang="hr-HR"/>
              <a:t>Click to edit Master title style</a:t>
            </a:r>
          </a:p>
        </p:txBody>
      </p:sp>
      <p:sp>
        <p:nvSpPr>
          <p:cNvPr id="15363" name="Rectangle 3"/>
          <p:cNvSpPr>
            <a:spLocks noGrp="1" noChangeArrowheads="1"/>
          </p:cNvSpPr>
          <p:nvPr>
            <p:ph type="subTitle" idx="1"/>
          </p:nvPr>
        </p:nvSpPr>
        <p:spPr>
          <a:xfrm>
            <a:off x="1371600" y="3886200"/>
            <a:ext cx="6400800" cy="1752600"/>
          </a:xfrm>
        </p:spPr>
        <p:txBody>
          <a:bodyPr/>
          <a:lstStyle>
            <a:lvl1pPr marL="0" indent="0" algn="ctr">
              <a:buFontTx/>
              <a:buNone/>
              <a:defRPr sz="2400"/>
            </a:lvl1pPr>
          </a:lstStyle>
          <a:p>
            <a:r>
              <a:rPr lang="hr-HR"/>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a:t>Click to edit Master title style</a:t>
            </a:r>
          </a:p>
        </p:txBody>
      </p:sp>
      <p:sp>
        <p:nvSpPr>
          <p:cNvPr id="3" name="Vertical Text Placeholder 2"/>
          <p:cNvSpPr>
            <a:spLocks noGrp="1"/>
          </p:cNvSpPr>
          <p:nvPr>
            <p:ph type="body" orient="vert" idx="1"/>
          </p:nvPr>
        </p:nvSpPr>
        <p:spPr/>
        <p:txBody>
          <a:bodyPr vert="eaVert"/>
          <a:lstStyle/>
          <a:p>
            <a:pPr lvl="0"/>
            <a:r>
              <a:rPr lang="hr-HR"/>
              <a:t>Click to edit Master text styles</a:t>
            </a:r>
          </a:p>
          <a:p>
            <a:pPr lvl="1"/>
            <a:r>
              <a:rPr lang="hr-HR"/>
              <a:t>Second level</a:t>
            </a:r>
          </a:p>
          <a:p>
            <a:pPr lvl="2"/>
            <a:r>
              <a:rPr lang="hr-HR"/>
              <a:t>Third level</a:t>
            </a:r>
          </a:p>
          <a:p>
            <a:pPr lvl="3"/>
            <a:r>
              <a:rPr lang="hr-HR"/>
              <a:t>Fourth level</a:t>
            </a:r>
          </a:p>
          <a:p>
            <a:pPr lvl="4"/>
            <a:r>
              <a:rPr lang="hr-HR"/>
              <a:t>Fifth level</a:t>
            </a:r>
          </a:p>
        </p:txBody>
      </p:sp>
      <p:sp>
        <p:nvSpPr>
          <p:cNvPr id="4" name="Footer Placeholder 3"/>
          <p:cNvSpPr>
            <a:spLocks noGrp="1"/>
          </p:cNvSpPr>
          <p:nvPr>
            <p:ph type="ftr" sz="quarter" idx="10"/>
          </p:nvPr>
        </p:nvSpPr>
        <p:spPr/>
        <p:txBody>
          <a:bodyPr/>
          <a:lstStyle>
            <a:lvl1pPr>
              <a:defRPr/>
            </a:lvl1pPr>
          </a:lstStyle>
          <a:p>
            <a:endParaRPr lang="hr-HR"/>
          </a:p>
        </p:txBody>
      </p:sp>
      <p:sp>
        <p:nvSpPr>
          <p:cNvPr id="5" name="Slide Number Placeholder 4"/>
          <p:cNvSpPr>
            <a:spLocks noGrp="1"/>
          </p:cNvSpPr>
          <p:nvPr>
            <p:ph type="sldNum" sz="quarter" idx="11"/>
          </p:nvPr>
        </p:nvSpPr>
        <p:spPr/>
        <p:txBody>
          <a:bodyPr/>
          <a:lstStyle>
            <a:lvl1pPr>
              <a:defRPr/>
            </a:lvl1pPr>
          </a:lstStyle>
          <a:p>
            <a:fld id="{9CFA1C66-7F35-4C2B-A149-4061A2BD3423}" type="slidenum">
              <a:rPr lang="hr-HR" smtClean="0"/>
              <a:pPr/>
              <a:t>‹#›</a:t>
            </a:fld>
            <a:endParaRPr lang="hr-H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86500" y="228600"/>
            <a:ext cx="1714500" cy="5897563"/>
          </a:xfrm>
        </p:spPr>
        <p:txBody>
          <a:bodyPr vert="eaVert"/>
          <a:lstStyle/>
          <a:p>
            <a:r>
              <a:rPr lang="hr-HR"/>
              <a:t>Click to edit Master title style</a:t>
            </a:r>
          </a:p>
        </p:txBody>
      </p:sp>
      <p:sp>
        <p:nvSpPr>
          <p:cNvPr id="3" name="Vertical Text Placeholder 2"/>
          <p:cNvSpPr>
            <a:spLocks noGrp="1"/>
          </p:cNvSpPr>
          <p:nvPr>
            <p:ph type="body" orient="vert" idx="1"/>
          </p:nvPr>
        </p:nvSpPr>
        <p:spPr>
          <a:xfrm>
            <a:off x="1143000" y="228600"/>
            <a:ext cx="4991100" cy="5897563"/>
          </a:xfrm>
        </p:spPr>
        <p:txBody>
          <a:bodyPr vert="eaVert"/>
          <a:lstStyle/>
          <a:p>
            <a:pPr lvl="0"/>
            <a:r>
              <a:rPr lang="hr-HR"/>
              <a:t>Click to edit Master text styles</a:t>
            </a:r>
          </a:p>
          <a:p>
            <a:pPr lvl="1"/>
            <a:r>
              <a:rPr lang="hr-HR"/>
              <a:t>Second level</a:t>
            </a:r>
          </a:p>
          <a:p>
            <a:pPr lvl="2"/>
            <a:r>
              <a:rPr lang="hr-HR"/>
              <a:t>Third level</a:t>
            </a:r>
          </a:p>
          <a:p>
            <a:pPr lvl="3"/>
            <a:r>
              <a:rPr lang="hr-HR"/>
              <a:t>Fourth level</a:t>
            </a:r>
          </a:p>
          <a:p>
            <a:pPr lvl="4"/>
            <a:r>
              <a:rPr lang="hr-HR"/>
              <a:t>Fifth level</a:t>
            </a:r>
          </a:p>
        </p:txBody>
      </p:sp>
      <p:sp>
        <p:nvSpPr>
          <p:cNvPr id="4" name="Footer Placeholder 3"/>
          <p:cNvSpPr>
            <a:spLocks noGrp="1"/>
          </p:cNvSpPr>
          <p:nvPr>
            <p:ph type="ftr" sz="quarter" idx="10"/>
          </p:nvPr>
        </p:nvSpPr>
        <p:spPr/>
        <p:txBody>
          <a:bodyPr/>
          <a:lstStyle>
            <a:lvl1pPr>
              <a:defRPr/>
            </a:lvl1pPr>
          </a:lstStyle>
          <a:p>
            <a:endParaRPr lang="hr-HR"/>
          </a:p>
        </p:txBody>
      </p:sp>
      <p:sp>
        <p:nvSpPr>
          <p:cNvPr id="5" name="Slide Number Placeholder 4"/>
          <p:cNvSpPr>
            <a:spLocks noGrp="1"/>
          </p:cNvSpPr>
          <p:nvPr>
            <p:ph type="sldNum" sz="quarter" idx="11"/>
          </p:nvPr>
        </p:nvSpPr>
        <p:spPr/>
        <p:txBody>
          <a:bodyPr/>
          <a:lstStyle>
            <a:lvl1pPr>
              <a:defRPr/>
            </a:lvl1pPr>
          </a:lstStyle>
          <a:p>
            <a:fld id="{9CFA1C66-7F35-4C2B-A149-4061A2BD3423}" type="slidenum">
              <a:rPr lang="hr-HR" smtClean="0"/>
              <a:pPr/>
              <a:t>‹#›</a:t>
            </a:fld>
            <a:endParaRPr lang="hr-H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95263" y="228600"/>
            <a:ext cx="8015287" cy="914400"/>
          </a:xfrm>
        </p:spPr>
        <p:txBody>
          <a:bodyPr/>
          <a:lstStyle/>
          <a:p>
            <a:r>
              <a:rPr lang="en-US"/>
              <a:t>Click to edit Master title style</a:t>
            </a:r>
          </a:p>
        </p:txBody>
      </p:sp>
      <p:sp>
        <p:nvSpPr>
          <p:cNvPr id="3" name="Table Placeholder 2"/>
          <p:cNvSpPr>
            <a:spLocks noGrp="1"/>
          </p:cNvSpPr>
          <p:nvPr>
            <p:ph type="tbl" idx="1"/>
          </p:nvPr>
        </p:nvSpPr>
        <p:spPr>
          <a:xfrm>
            <a:off x="609600" y="1600200"/>
            <a:ext cx="7924800" cy="4419600"/>
          </a:xfrm>
        </p:spPr>
        <p:txBody>
          <a:bodyPr/>
          <a:lstStyle/>
          <a:p>
            <a:pPr lvl="0"/>
            <a:endParaRPr lang="en-US" noProof="0"/>
          </a:p>
        </p:txBody>
      </p:sp>
      <p:sp>
        <p:nvSpPr>
          <p:cNvPr id="4" name="Rectangle 8"/>
          <p:cNvSpPr>
            <a:spLocks noGrp="1" noChangeArrowheads="1"/>
          </p:cNvSpPr>
          <p:nvPr>
            <p:ph type="dt" sz="half" idx="10"/>
          </p:nvPr>
        </p:nvSpPr>
        <p:spPr>
          <a:xfrm>
            <a:off x="4246563" y="6557963"/>
            <a:ext cx="2001837" cy="227012"/>
          </a:xfrm>
          <a:prstGeom prst="rect">
            <a:avLst/>
          </a:prstGeom>
        </p:spPr>
        <p:txBody>
          <a:bodyPr/>
          <a:lstStyle>
            <a:lvl1pPr>
              <a:defRPr/>
            </a:lvl1pPr>
          </a:lstStyle>
          <a:p>
            <a:pPr>
              <a:defRPr/>
            </a:pPr>
            <a:fld id="{883D9723-3A8A-43DA-A282-6EE09A28E077}" type="datetime1">
              <a:rPr lang="hr-HR"/>
              <a:pPr>
                <a:defRPr/>
              </a:pPr>
              <a:t>31.03.2026.</a:t>
            </a:fld>
            <a:endParaRPr lang="hr-HR"/>
          </a:p>
        </p:txBody>
      </p:sp>
      <p:sp>
        <p:nvSpPr>
          <p:cNvPr id="5" name="Rectangle 4"/>
          <p:cNvSpPr>
            <a:spLocks noGrp="1" noChangeArrowheads="1"/>
          </p:cNvSpPr>
          <p:nvPr>
            <p:ph type="ftr" sz="quarter" idx="11"/>
          </p:nvPr>
        </p:nvSpPr>
        <p:spPr/>
        <p:txBody>
          <a:bodyPr/>
          <a:lstStyle>
            <a:lvl1pPr>
              <a:defRPr/>
            </a:lvl1pPr>
          </a:lstStyle>
          <a:p>
            <a:pPr>
              <a:defRPr/>
            </a:pPr>
            <a:endParaRPr lang="hr-HR"/>
          </a:p>
        </p:txBody>
      </p:sp>
      <p:sp>
        <p:nvSpPr>
          <p:cNvPr id="6" name="Rectangle 5"/>
          <p:cNvSpPr>
            <a:spLocks noGrp="1" noChangeArrowheads="1"/>
          </p:cNvSpPr>
          <p:nvPr>
            <p:ph type="sldNum" sz="quarter" idx="12"/>
          </p:nvPr>
        </p:nvSpPr>
        <p:spPr/>
        <p:txBody>
          <a:bodyPr/>
          <a:lstStyle>
            <a:lvl1pPr>
              <a:defRPr/>
            </a:lvl1pPr>
          </a:lstStyle>
          <a:p>
            <a:pPr>
              <a:defRPr/>
            </a:pPr>
            <a:fld id="{6F0D0302-3A56-418D-A907-F4120BE3DCFE}" type="slidenum">
              <a:rPr lang="hr-HR"/>
              <a:pPr>
                <a:defRPr/>
              </a:pPr>
              <a:t>‹#›</a:t>
            </a:fld>
            <a:endParaRPr lang="hr-H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a:t>Click to edit Master title style</a:t>
            </a:r>
          </a:p>
        </p:txBody>
      </p:sp>
      <p:sp>
        <p:nvSpPr>
          <p:cNvPr id="3" name="Content Placeholder 2"/>
          <p:cNvSpPr>
            <a:spLocks noGrp="1"/>
          </p:cNvSpPr>
          <p:nvPr>
            <p:ph idx="1"/>
          </p:nvPr>
        </p:nvSpPr>
        <p:spPr/>
        <p:txBody>
          <a:bodyPr/>
          <a:lstStyle/>
          <a:p>
            <a:pPr lvl="0"/>
            <a:r>
              <a:rPr lang="hr-HR"/>
              <a:t>Click to edit Master text styles</a:t>
            </a:r>
          </a:p>
          <a:p>
            <a:pPr lvl="1"/>
            <a:r>
              <a:rPr lang="hr-HR"/>
              <a:t>Second level</a:t>
            </a:r>
          </a:p>
          <a:p>
            <a:pPr lvl="2"/>
            <a:r>
              <a:rPr lang="hr-HR"/>
              <a:t>Third level</a:t>
            </a:r>
          </a:p>
          <a:p>
            <a:pPr lvl="3"/>
            <a:r>
              <a:rPr lang="hr-HR"/>
              <a:t>Fourth level</a:t>
            </a:r>
          </a:p>
          <a:p>
            <a:pPr lvl="4"/>
            <a:r>
              <a:rPr lang="hr-HR"/>
              <a:t>Fifth level</a:t>
            </a:r>
          </a:p>
        </p:txBody>
      </p:sp>
      <p:sp>
        <p:nvSpPr>
          <p:cNvPr id="4" name="Footer Placeholder 3"/>
          <p:cNvSpPr>
            <a:spLocks noGrp="1"/>
          </p:cNvSpPr>
          <p:nvPr>
            <p:ph type="ftr" sz="quarter" idx="10"/>
          </p:nvPr>
        </p:nvSpPr>
        <p:spPr/>
        <p:txBody>
          <a:bodyPr/>
          <a:lstStyle>
            <a:lvl1pPr>
              <a:defRPr/>
            </a:lvl1pPr>
          </a:lstStyle>
          <a:p>
            <a:endParaRPr lang="hr-HR"/>
          </a:p>
        </p:txBody>
      </p:sp>
      <p:sp>
        <p:nvSpPr>
          <p:cNvPr id="5" name="Slide Number Placeholder 4"/>
          <p:cNvSpPr>
            <a:spLocks noGrp="1"/>
          </p:cNvSpPr>
          <p:nvPr>
            <p:ph type="sldNum" sz="quarter" idx="11"/>
          </p:nvPr>
        </p:nvSpPr>
        <p:spPr/>
        <p:txBody>
          <a:bodyPr/>
          <a:lstStyle>
            <a:lvl1pPr>
              <a:defRPr/>
            </a:lvl1pPr>
          </a:lstStyle>
          <a:p>
            <a:fld id="{9CFA1C66-7F35-4C2B-A149-4061A2BD3423}" type="slidenum">
              <a:rPr lang="hr-HR" smtClean="0"/>
              <a:pPr/>
              <a:t>‹#›</a:t>
            </a:fld>
            <a:endParaRPr lang="hr-H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hr-HR"/>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hr-HR"/>
              <a:t>Click to edit Master text styles</a:t>
            </a:r>
          </a:p>
        </p:txBody>
      </p:sp>
      <p:sp>
        <p:nvSpPr>
          <p:cNvPr id="4" name="Footer Placeholder 3"/>
          <p:cNvSpPr>
            <a:spLocks noGrp="1"/>
          </p:cNvSpPr>
          <p:nvPr>
            <p:ph type="ftr" sz="quarter" idx="10"/>
          </p:nvPr>
        </p:nvSpPr>
        <p:spPr/>
        <p:txBody>
          <a:bodyPr/>
          <a:lstStyle>
            <a:lvl1pPr>
              <a:defRPr/>
            </a:lvl1pPr>
          </a:lstStyle>
          <a:p>
            <a:endParaRPr lang="hr-HR"/>
          </a:p>
        </p:txBody>
      </p:sp>
      <p:sp>
        <p:nvSpPr>
          <p:cNvPr id="5" name="Slide Number Placeholder 4"/>
          <p:cNvSpPr>
            <a:spLocks noGrp="1"/>
          </p:cNvSpPr>
          <p:nvPr>
            <p:ph type="sldNum" sz="quarter" idx="11"/>
          </p:nvPr>
        </p:nvSpPr>
        <p:spPr/>
        <p:txBody>
          <a:bodyPr/>
          <a:lstStyle>
            <a:lvl1pPr>
              <a:defRPr/>
            </a:lvl1pPr>
          </a:lstStyle>
          <a:p>
            <a:fld id="{9CFA1C66-7F35-4C2B-A149-4061A2BD3423}" type="slidenum">
              <a:rPr lang="hr-HR" smtClean="0"/>
              <a:pPr/>
              <a:t>‹#›</a:t>
            </a:fld>
            <a:endParaRPr lang="hr-H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a:t>Click to edit Master title style</a:t>
            </a:r>
          </a:p>
        </p:txBody>
      </p:sp>
      <p:sp>
        <p:nvSpPr>
          <p:cNvPr id="3" name="Content Placeholder 2"/>
          <p:cNvSpPr>
            <a:spLocks noGrp="1"/>
          </p:cNvSpPr>
          <p:nvPr>
            <p:ph sz="half" idx="1"/>
          </p:nvPr>
        </p:nvSpPr>
        <p:spPr>
          <a:xfrm>
            <a:off x="1143000" y="1371600"/>
            <a:ext cx="3352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r-HR"/>
              <a:t>Click to edit Master text styles</a:t>
            </a:r>
          </a:p>
          <a:p>
            <a:pPr lvl="1"/>
            <a:r>
              <a:rPr lang="hr-HR"/>
              <a:t>Second level</a:t>
            </a:r>
          </a:p>
          <a:p>
            <a:pPr lvl="2"/>
            <a:r>
              <a:rPr lang="hr-HR"/>
              <a:t>Third level</a:t>
            </a:r>
          </a:p>
          <a:p>
            <a:pPr lvl="3"/>
            <a:r>
              <a:rPr lang="hr-HR"/>
              <a:t>Fourth level</a:t>
            </a:r>
          </a:p>
          <a:p>
            <a:pPr lvl="4"/>
            <a:r>
              <a:rPr lang="hr-HR"/>
              <a:t>Fifth level</a:t>
            </a:r>
          </a:p>
        </p:txBody>
      </p:sp>
      <p:sp>
        <p:nvSpPr>
          <p:cNvPr id="4" name="Content Placeholder 3"/>
          <p:cNvSpPr>
            <a:spLocks noGrp="1"/>
          </p:cNvSpPr>
          <p:nvPr>
            <p:ph sz="half" idx="2"/>
          </p:nvPr>
        </p:nvSpPr>
        <p:spPr>
          <a:xfrm>
            <a:off x="4648200" y="1371600"/>
            <a:ext cx="3352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r-HR"/>
              <a:t>Click to edit Master text styles</a:t>
            </a:r>
          </a:p>
          <a:p>
            <a:pPr lvl="1"/>
            <a:r>
              <a:rPr lang="hr-HR"/>
              <a:t>Second level</a:t>
            </a:r>
          </a:p>
          <a:p>
            <a:pPr lvl="2"/>
            <a:r>
              <a:rPr lang="hr-HR"/>
              <a:t>Third level</a:t>
            </a:r>
          </a:p>
          <a:p>
            <a:pPr lvl="3"/>
            <a:r>
              <a:rPr lang="hr-HR"/>
              <a:t>Fourth level</a:t>
            </a:r>
          </a:p>
          <a:p>
            <a:pPr lvl="4"/>
            <a:r>
              <a:rPr lang="hr-HR"/>
              <a:t>Fifth level</a:t>
            </a:r>
          </a:p>
        </p:txBody>
      </p:sp>
      <p:sp>
        <p:nvSpPr>
          <p:cNvPr id="5" name="Footer Placeholder 4"/>
          <p:cNvSpPr>
            <a:spLocks noGrp="1"/>
          </p:cNvSpPr>
          <p:nvPr>
            <p:ph type="ftr" sz="quarter" idx="10"/>
          </p:nvPr>
        </p:nvSpPr>
        <p:spPr/>
        <p:txBody>
          <a:bodyPr/>
          <a:lstStyle>
            <a:lvl1pPr>
              <a:defRPr/>
            </a:lvl1pPr>
          </a:lstStyle>
          <a:p>
            <a:endParaRPr lang="hr-HR"/>
          </a:p>
        </p:txBody>
      </p:sp>
      <p:sp>
        <p:nvSpPr>
          <p:cNvPr id="6" name="Slide Number Placeholder 5"/>
          <p:cNvSpPr>
            <a:spLocks noGrp="1"/>
          </p:cNvSpPr>
          <p:nvPr>
            <p:ph type="sldNum" sz="quarter" idx="11"/>
          </p:nvPr>
        </p:nvSpPr>
        <p:spPr/>
        <p:txBody>
          <a:bodyPr/>
          <a:lstStyle>
            <a:lvl1pPr>
              <a:defRPr/>
            </a:lvl1pPr>
          </a:lstStyle>
          <a:p>
            <a:fld id="{9CFA1C66-7F35-4C2B-A149-4061A2BD3423}" type="slidenum">
              <a:rPr lang="hr-HR" smtClean="0"/>
              <a:pPr/>
              <a:t>‹#›</a:t>
            </a:fld>
            <a:endParaRPr lang="hr-H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hr-HR"/>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r-HR"/>
              <a:t>Click to edit Master text styles</a:t>
            </a:r>
          </a:p>
          <a:p>
            <a:pPr lvl="1"/>
            <a:r>
              <a:rPr lang="hr-HR"/>
              <a:t>Second level</a:t>
            </a:r>
          </a:p>
          <a:p>
            <a:pPr lvl="2"/>
            <a:r>
              <a:rPr lang="hr-HR"/>
              <a:t>Third level</a:t>
            </a:r>
          </a:p>
          <a:p>
            <a:pPr lvl="3"/>
            <a:r>
              <a:rPr lang="hr-HR"/>
              <a:t>Fourth level</a:t>
            </a:r>
          </a:p>
          <a:p>
            <a:pPr lvl="4"/>
            <a:r>
              <a:rPr lang="hr-HR"/>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r-HR"/>
              <a:t>Click to edit Master text styles</a:t>
            </a:r>
          </a:p>
          <a:p>
            <a:pPr lvl="1"/>
            <a:r>
              <a:rPr lang="hr-HR"/>
              <a:t>Second level</a:t>
            </a:r>
          </a:p>
          <a:p>
            <a:pPr lvl="2"/>
            <a:r>
              <a:rPr lang="hr-HR"/>
              <a:t>Third level</a:t>
            </a:r>
          </a:p>
          <a:p>
            <a:pPr lvl="3"/>
            <a:r>
              <a:rPr lang="hr-HR"/>
              <a:t>Fourth level</a:t>
            </a:r>
          </a:p>
          <a:p>
            <a:pPr lvl="4"/>
            <a:r>
              <a:rPr lang="hr-HR"/>
              <a:t>Fifth level</a:t>
            </a:r>
          </a:p>
        </p:txBody>
      </p:sp>
      <p:sp>
        <p:nvSpPr>
          <p:cNvPr id="7" name="Footer Placeholder 6"/>
          <p:cNvSpPr>
            <a:spLocks noGrp="1"/>
          </p:cNvSpPr>
          <p:nvPr>
            <p:ph type="ftr" sz="quarter" idx="10"/>
          </p:nvPr>
        </p:nvSpPr>
        <p:spPr/>
        <p:txBody>
          <a:bodyPr/>
          <a:lstStyle>
            <a:lvl1pPr>
              <a:defRPr/>
            </a:lvl1pPr>
          </a:lstStyle>
          <a:p>
            <a:endParaRPr lang="hr-HR"/>
          </a:p>
        </p:txBody>
      </p:sp>
      <p:sp>
        <p:nvSpPr>
          <p:cNvPr id="8" name="Slide Number Placeholder 7"/>
          <p:cNvSpPr>
            <a:spLocks noGrp="1"/>
          </p:cNvSpPr>
          <p:nvPr>
            <p:ph type="sldNum" sz="quarter" idx="11"/>
          </p:nvPr>
        </p:nvSpPr>
        <p:spPr/>
        <p:txBody>
          <a:bodyPr/>
          <a:lstStyle>
            <a:lvl1pPr>
              <a:defRPr/>
            </a:lvl1pPr>
          </a:lstStyle>
          <a:p>
            <a:fld id="{9CFA1C66-7F35-4C2B-A149-4061A2BD3423}" type="slidenum">
              <a:rPr lang="hr-HR" smtClean="0"/>
              <a:pPr/>
              <a:t>‹#›</a:t>
            </a:fld>
            <a:endParaRPr lang="hr-H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a:t>Click to edit Master title style</a:t>
            </a:r>
          </a:p>
        </p:txBody>
      </p:sp>
      <p:sp>
        <p:nvSpPr>
          <p:cNvPr id="3" name="Footer Placeholder 2"/>
          <p:cNvSpPr>
            <a:spLocks noGrp="1"/>
          </p:cNvSpPr>
          <p:nvPr>
            <p:ph type="ftr" sz="quarter" idx="10"/>
          </p:nvPr>
        </p:nvSpPr>
        <p:spPr/>
        <p:txBody>
          <a:bodyPr/>
          <a:lstStyle>
            <a:lvl1pPr>
              <a:defRPr/>
            </a:lvl1pPr>
          </a:lstStyle>
          <a:p>
            <a:endParaRPr lang="hr-HR"/>
          </a:p>
        </p:txBody>
      </p:sp>
      <p:sp>
        <p:nvSpPr>
          <p:cNvPr id="4" name="Slide Number Placeholder 3"/>
          <p:cNvSpPr>
            <a:spLocks noGrp="1"/>
          </p:cNvSpPr>
          <p:nvPr>
            <p:ph type="sldNum" sz="quarter" idx="11"/>
          </p:nvPr>
        </p:nvSpPr>
        <p:spPr/>
        <p:txBody>
          <a:bodyPr/>
          <a:lstStyle>
            <a:lvl1pPr>
              <a:defRPr/>
            </a:lvl1pPr>
          </a:lstStyle>
          <a:p>
            <a:fld id="{9CFA1C66-7F35-4C2B-A149-4061A2BD3423}" type="slidenum">
              <a:rPr lang="hr-HR" smtClean="0"/>
              <a:pPr/>
              <a:t>‹#›</a:t>
            </a:fld>
            <a:endParaRPr lang="hr-H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hr-HR"/>
          </a:p>
        </p:txBody>
      </p:sp>
      <p:sp>
        <p:nvSpPr>
          <p:cNvPr id="3" name="Slide Number Placeholder 2"/>
          <p:cNvSpPr>
            <a:spLocks noGrp="1"/>
          </p:cNvSpPr>
          <p:nvPr>
            <p:ph type="sldNum" sz="quarter" idx="11"/>
          </p:nvPr>
        </p:nvSpPr>
        <p:spPr/>
        <p:txBody>
          <a:bodyPr/>
          <a:lstStyle>
            <a:lvl1pPr>
              <a:defRPr/>
            </a:lvl1pPr>
          </a:lstStyle>
          <a:p>
            <a:fld id="{9CFA1C66-7F35-4C2B-A149-4061A2BD3423}" type="slidenum">
              <a:rPr lang="hr-HR" smtClean="0"/>
              <a:pPr/>
              <a:t>‹#›</a:t>
            </a:fld>
            <a:endParaRPr lang="hr-H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hr-HR"/>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Click to edit Master text styles</a:t>
            </a:r>
          </a:p>
          <a:p>
            <a:pPr lvl="1"/>
            <a:r>
              <a:rPr lang="hr-HR"/>
              <a:t>Second level</a:t>
            </a:r>
          </a:p>
          <a:p>
            <a:pPr lvl="2"/>
            <a:r>
              <a:rPr lang="hr-HR"/>
              <a:t>Third level</a:t>
            </a:r>
          </a:p>
          <a:p>
            <a:pPr lvl="3"/>
            <a:r>
              <a:rPr lang="hr-HR"/>
              <a:t>Fourth level</a:t>
            </a:r>
          </a:p>
          <a:p>
            <a:pPr lvl="4"/>
            <a:r>
              <a:rPr lang="hr-HR"/>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a:t>Click to edit Master text styles</a:t>
            </a:r>
          </a:p>
        </p:txBody>
      </p:sp>
      <p:sp>
        <p:nvSpPr>
          <p:cNvPr id="5" name="Footer Placeholder 4"/>
          <p:cNvSpPr>
            <a:spLocks noGrp="1"/>
          </p:cNvSpPr>
          <p:nvPr>
            <p:ph type="ftr" sz="quarter" idx="10"/>
          </p:nvPr>
        </p:nvSpPr>
        <p:spPr/>
        <p:txBody>
          <a:bodyPr/>
          <a:lstStyle>
            <a:lvl1pPr>
              <a:defRPr/>
            </a:lvl1pPr>
          </a:lstStyle>
          <a:p>
            <a:endParaRPr lang="hr-HR"/>
          </a:p>
        </p:txBody>
      </p:sp>
      <p:sp>
        <p:nvSpPr>
          <p:cNvPr id="6" name="Slide Number Placeholder 5"/>
          <p:cNvSpPr>
            <a:spLocks noGrp="1"/>
          </p:cNvSpPr>
          <p:nvPr>
            <p:ph type="sldNum" sz="quarter" idx="11"/>
          </p:nvPr>
        </p:nvSpPr>
        <p:spPr/>
        <p:txBody>
          <a:bodyPr/>
          <a:lstStyle>
            <a:lvl1pPr>
              <a:defRPr/>
            </a:lvl1pPr>
          </a:lstStyle>
          <a:p>
            <a:fld id="{9CFA1C66-7F35-4C2B-A149-4061A2BD3423}" type="slidenum">
              <a:rPr lang="hr-HR" smtClean="0"/>
              <a:pPr/>
              <a:t>‹#›</a:t>
            </a:fld>
            <a:endParaRPr lang="hr-H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hr-HR"/>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r-HR"/>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a:t>Click to edit Master text styles</a:t>
            </a:r>
          </a:p>
        </p:txBody>
      </p:sp>
      <p:sp>
        <p:nvSpPr>
          <p:cNvPr id="5" name="Footer Placeholder 4"/>
          <p:cNvSpPr>
            <a:spLocks noGrp="1"/>
          </p:cNvSpPr>
          <p:nvPr>
            <p:ph type="ftr" sz="quarter" idx="10"/>
          </p:nvPr>
        </p:nvSpPr>
        <p:spPr/>
        <p:txBody>
          <a:bodyPr/>
          <a:lstStyle>
            <a:lvl1pPr>
              <a:defRPr/>
            </a:lvl1pPr>
          </a:lstStyle>
          <a:p>
            <a:endParaRPr lang="hr-HR"/>
          </a:p>
        </p:txBody>
      </p:sp>
      <p:sp>
        <p:nvSpPr>
          <p:cNvPr id="6" name="Slide Number Placeholder 5"/>
          <p:cNvSpPr>
            <a:spLocks noGrp="1"/>
          </p:cNvSpPr>
          <p:nvPr>
            <p:ph type="sldNum" sz="quarter" idx="11"/>
          </p:nvPr>
        </p:nvSpPr>
        <p:spPr/>
        <p:txBody>
          <a:bodyPr/>
          <a:lstStyle>
            <a:lvl1pPr>
              <a:defRPr/>
            </a:lvl1pPr>
          </a:lstStyle>
          <a:p>
            <a:fld id="{9CFA1C66-7F35-4C2B-A149-4061A2BD3423}" type="slidenum">
              <a:rPr lang="hr-HR" smtClean="0"/>
              <a:pPr/>
              <a:t>‹#›</a:t>
            </a:fld>
            <a:endParaRPr lang="hr-H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31" name="Rectangle 7"/>
          <p:cNvSpPr>
            <a:spLocks noChangeArrowheads="1"/>
          </p:cNvSpPr>
          <p:nvPr/>
        </p:nvSpPr>
        <p:spPr bwMode="auto">
          <a:xfrm>
            <a:off x="304800" y="228600"/>
            <a:ext cx="8534400" cy="4371975"/>
          </a:xfrm>
          <a:prstGeom prst="rect">
            <a:avLst/>
          </a:prstGeom>
          <a:solidFill>
            <a:schemeClr val="bg1">
              <a:alpha val="50000"/>
            </a:schemeClr>
          </a:solidFill>
          <a:ln w="9525">
            <a:noFill/>
            <a:miter lim="800000"/>
            <a:headEnd/>
            <a:tailEnd/>
          </a:ln>
          <a:effectLst/>
        </p:spPr>
        <p:txBody>
          <a:bodyPr wrap="none" anchor="ctr"/>
          <a:lstStyle/>
          <a:p>
            <a:endParaRPr lang="en-US"/>
          </a:p>
        </p:txBody>
      </p:sp>
      <p:sp>
        <p:nvSpPr>
          <p:cNvPr id="1033" name="Rectangle 9"/>
          <p:cNvSpPr>
            <a:spLocks noChangeArrowheads="1"/>
          </p:cNvSpPr>
          <p:nvPr/>
        </p:nvSpPr>
        <p:spPr bwMode="auto">
          <a:xfrm>
            <a:off x="990600" y="1066800"/>
            <a:ext cx="7162800" cy="5029200"/>
          </a:xfrm>
          <a:prstGeom prst="rect">
            <a:avLst/>
          </a:prstGeom>
          <a:solidFill>
            <a:schemeClr val="bg1">
              <a:alpha val="70000"/>
            </a:schemeClr>
          </a:solidFill>
          <a:ln w="9525">
            <a:noFill/>
            <a:miter lim="800000"/>
            <a:headEnd/>
            <a:tailEnd/>
          </a:ln>
          <a:effectLst/>
        </p:spPr>
        <p:txBody>
          <a:bodyPr wrap="none" anchor="ctr"/>
          <a:lstStyle/>
          <a:p>
            <a:endParaRPr lang="en-US"/>
          </a:p>
        </p:txBody>
      </p:sp>
      <p:sp>
        <p:nvSpPr>
          <p:cNvPr id="1026" name="Rectangle 2"/>
          <p:cNvSpPr>
            <a:spLocks noGrp="1" noChangeArrowheads="1"/>
          </p:cNvSpPr>
          <p:nvPr>
            <p:ph type="title"/>
          </p:nvPr>
        </p:nvSpPr>
        <p:spPr bwMode="auto">
          <a:xfrm>
            <a:off x="1371600" y="228600"/>
            <a:ext cx="6172200" cy="762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hr-HR"/>
              <a:t>Click to edit Master title style</a:t>
            </a:r>
          </a:p>
        </p:txBody>
      </p:sp>
      <p:sp>
        <p:nvSpPr>
          <p:cNvPr id="1027" name="Rectangle 3"/>
          <p:cNvSpPr>
            <a:spLocks noGrp="1" noChangeArrowheads="1"/>
          </p:cNvSpPr>
          <p:nvPr>
            <p:ph type="body" idx="1"/>
          </p:nvPr>
        </p:nvSpPr>
        <p:spPr bwMode="auto">
          <a:xfrm>
            <a:off x="1143000" y="1371600"/>
            <a:ext cx="6858000" cy="47545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hr-HR"/>
              <a:t>Click to edit Master text styles</a:t>
            </a:r>
          </a:p>
          <a:p>
            <a:pPr lvl="1"/>
            <a:r>
              <a:rPr lang="hr-HR"/>
              <a:t>Second level</a:t>
            </a:r>
          </a:p>
          <a:p>
            <a:pPr lvl="2"/>
            <a:r>
              <a:rPr lang="hr-HR"/>
              <a:t>Third level</a:t>
            </a:r>
          </a:p>
          <a:p>
            <a:pPr lvl="3"/>
            <a:r>
              <a:rPr lang="hr-HR"/>
              <a:t>Fourth level</a:t>
            </a:r>
          </a:p>
          <a:p>
            <a:pPr lvl="4"/>
            <a:r>
              <a:rPr lang="hr-HR"/>
              <a:t>Fifth level</a:t>
            </a:r>
          </a:p>
        </p:txBody>
      </p:sp>
      <p:sp>
        <p:nvSpPr>
          <p:cNvPr id="1029" name="Rectangle 5"/>
          <p:cNvSpPr>
            <a:spLocks noGrp="1" noChangeArrowheads="1"/>
          </p:cNvSpPr>
          <p:nvPr>
            <p:ph type="ftr" sz="quarter" idx="3"/>
          </p:nvPr>
        </p:nvSpPr>
        <p:spPr bwMode="auto">
          <a:xfrm>
            <a:off x="5257800" y="624840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latin typeface="+mn-lt"/>
              </a:defRPr>
            </a:lvl1pPr>
          </a:lstStyle>
          <a:p>
            <a:endParaRPr lang="hr-HR"/>
          </a:p>
        </p:txBody>
      </p:sp>
      <p:sp>
        <p:nvSpPr>
          <p:cNvPr id="1030" name="Rectangle 6"/>
          <p:cNvSpPr>
            <a:spLocks noGrp="1" noChangeArrowheads="1"/>
          </p:cNvSpPr>
          <p:nvPr>
            <p:ph type="sldNum" sz="quarter" idx="4"/>
          </p:nvPr>
        </p:nvSpPr>
        <p:spPr bwMode="auto">
          <a:xfrm>
            <a:off x="3886200" y="6248400"/>
            <a:ext cx="11430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bg1"/>
                </a:solidFill>
                <a:latin typeface="+mn-lt"/>
              </a:defRPr>
            </a:lvl1pPr>
          </a:lstStyle>
          <a:p>
            <a:fld id="{9CFA1C66-7F35-4C2B-A149-4061A2BD3423}" type="slidenum">
              <a:rPr lang="hr-HR" smtClean="0"/>
              <a:pPr/>
              <a:t>‹#›</a:t>
            </a:fld>
            <a:endParaRPr lang="hr-H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ctr" rtl="0" eaLnBrk="1" fontAlgn="base" hangingPunct="1">
        <a:spcBef>
          <a:spcPct val="0"/>
        </a:spcBef>
        <a:spcAft>
          <a:spcPct val="0"/>
        </a:spcAft>
        <a:defRPr sz="6600">
          <a:solidFill>
            <a:schemeClr val="tx2"/>
          </a:solidFill>
          <a:latin typeface="+mj-lt"/>
          <a:ea typeface="+mj-ea"/>
          <a:cs typeface="+mj-cs"/>
        </a:defRPr>
      </a:lvl1pPr>
      <a:lvl2pPr algn="ctr" rtl="0" eaLnBrk="1" fontAlgn="base" hangingPunct="1">
        <a:spcBef>
          <a:spcPct val="0"/>
        </a:spcBef>
        <a:spcAft>
          <a:spcPct val="0"/>
        </a:spcAft>
        <a:defRPr sz="6600">
          <a:solidFill>
            <a:schemeClr val="tx2"/>
          </a:solidFill>
          <a:latin typeface="Blue Highway Free Condensed" pitchFamily="2" charset="0"/>
        </a:defRPr>
      </a:lvl2pPr>
      <a:lvl3pPr algn="ctr" rtl="0" eaLnBrk="1" fontAlgn="base" hangingPunct="1">
        <a:spcBef>
          <a:spcPct val="0"/>
        </a:spcBef>
        <a:spcAft>
          <a:spcPct val="0"/>
        </a:spcAft>
        <a:defRPr sz="6600">
          <a:solidFill>
            <a:schemeClr val="tx2"/>
          </a:solidFill>
          <a:latin typeface="Blue Highway Free Condensed" pitchFamily="2" charset="0"/>
        </a:defRPr>
      </a:lvl3pPr>
      <a:lvl4pPr algn="ctr" rtl="0" eaLnBrk="1" fontAlgn="base" hangingPunct="1">
        <a:spcBef>
          <a:spcPct val="0"/>
        </a:spcBef>
        <a:spcAft>
          <a:spcPct val="0"/>
        </a:spcAft>
        <a:defRPr sz="6600">
          <a:solidFill>
            <a:schemeClr val="tx2"/>
          </a:solidFill>
          <a:latin typeface="Blue Highway Free Condensed" pitchFamily="2" charset="0"/>
        </a:defRPr>
      </a:lvl4pPr>
      <a:lvl5pPr algn="ctr" rtl="0" eaLnBrk="1" fontAlgn="base" hangingPunct="1">
        <a:spcBef>
          <a:spcPct val="0"/>
        </a:spcBef>
        <a:spcAft>
          <a:spcPct val="0"/>
        </a:spcAft>
        <a:defRPr sz="6600">
          <a:solidFill>
            <a:schemeClr val="tx2"/>
          </a:solidFill>
          <a:latin typeface="Blue Highway Free Condensed" pitchFamily="2" charset="0"/>
        </a:defRPr>
      </a:lvl5pPr>
      <a:lvl6pPr marL="457200" algn="ctr" rtl="0" eaLnBrk="1" fontAlgn="base" hangingPunct="1">
        <a:spcBef>
          <a:spcPct val="0"/>
        </a:spcBef>
        <a:spcAft>
          <a:spcPct val="0"/>
        </a:spcAft>
        <a:defRPr sz="6600">
          <a:solidFill>
            <a:schemeClr val="tx2"/>
          </a:solidFill>
          <a:latin typeface="Blue Highway Free Condensed" pitchFamily="2" charset="0"/>
        </a:defRPr>
      </a:lvl6pPr>
      <a:lvl7pPr marL="914400" algn="ctr" rtl="0" eaLnBrk="1" fontAlgn="base" hangingPunct="1">
        <a:spcBef>
          <a:spcPct val="0"/>
        </a:spcBef>
        <a:spcAft>
          <a:spcPct val="0"/>
        </a:spcAft>
        <a:defRPr sz="6600">
          <a:solidFill>
            <a:schemeClr val="tx2"/>
          </a:solidFill>
          <a:latin typeface="Blue Highway Free Condensed" pitchFamily="2" charset="0"/>
        </a:defRPr>
      </a:lvl7pPr>
      <a:lvl8pPr marL="1371600" algn="ctr" rtl="0" eaLnBrk="1" fontAlgn="base" hangingPunct="1">
        <a:spcBef>
          <a:spcPct val="0"/>
        </a:spcBef>
        <a:spcAft>
          <a:spcPct val="0"/>
        </a:spcAft>
        <a:defRPr sz="6600">
          <a:solidFill>
            <a:schemeClr val="tx2"/>
          </a:solidFill>
          <a:latin typeface="Blue Highway Free Condensed" pitchFamily="2" charset="0"/>
        </a:defRPr>
      </a:lvl8pPr>
      <a:lvl9pPr marL="1828800" algn="ctr" rtl="0" eaLnBrk="1" fontAlgn="base" hangingPunct="1">
        <a:spcBef>
          <a:spcPct val="0"/>
        </a:spcBef>
        <a:spcAft>
          <a:spcPct val="0"/>
        </a:spcAft>
        <a:defRPr sz="6600">
          <a:solidFill>
            <a:schemeClr val="tx2"/>
          </a:solidFill>
          <a:latin typeface="Blue Highway Free Condensed" pitchFamily="2" charset="0"/>
        </a:defRPr>
      </a:lvl9pPr>
    </p:titleStyle>
    <p:bodyStyle>
      <a:lvl1pPr marL="342900" indent="-342900" algn="l" rtl="0" eaLnBrk="1" fontAlgn="base" hangingPunct="1">
        <a:spcBef>
          <a:spcPct val="20000"/>
        </a:spcBef>
        <a:spcAft>
          <a:spcPct val="0"/>
        </a:spcAft>
        <a:buChar char="•"/>
        <a:defRPr sz="2800">
          <a:solidFill>
            <a:srgbClr val="990000"/>
          </a:solidFill>
          <a:latin typeface="+mn-lt"/>
          <a:ea typeface="+mn-ea"/>
          <a:cs typeface="+mn-cs"/>
        </a:defRPr>
      </a:lvl1pPr>
      <a:lvl2pPr marL="742950" indent="-285750" algn="l" rtl="0" eaLnBrk="1" fontAlgn="base" hangingPunct="1">
        <a:spcBef>
          <a:spcPct val="20000"/>
        </a:spcBef>
        <a:spcAft>
          <a:spcPct val="0"/>
        </a:spcAft>
        <a:buChar char="–"/>
        <a:defRPr sz="2400">
          <a:solidFill>
            <a:srgbClr val="990000"/>
          </a:solidFill>
          <a:latin typeface="+mn-lt"/>
        </a:defRPr>
      </a:lvl2pPr>
      <a:lvl3pPr marL="1143000" indent="-228600" algn="l" rtl="0" eaLnBrk="1" fontAlgn="base" hangingPunct="1">
        <a:spcBef>
          <a:spcPct val="20000"/>
        </a:spcBef>
        <a:spcAft>
          <a:spcPct val="0"/>
        </a:spcAft>
        <a:buChar char="•"/>
        <a:defRPr sz="2000">
          <a:solidFill>
            <a:srgbClr val="990000"/>
          </a:solidFill>
          <a:latin typeface="+mn-lt"/>
        </a:defRPr>
      </a:lvl3pPr>
      <a:lvl4pPr marL="1600200" indent="-228600" algn="l" rtl="0" eaLnBrk="1" fontAlgn="base" hangingPunct="1">
        <a:spcBef>
          <a:spcPct val="20000"/>
        </a:spcBef>
        <a:spcAft>
          <a:spcPct val="0"/>
        </a:spcAft>
        <a:buChar char="–"/>
        <a:defRPr>
          <a:solidFill>
            <a:srgbClr val="990000"/>
          </a:solidFill>
          <a:latin typeface="+mn-lt"/>
        </a:defRPr>
      </a:lvl4pPr>
      <a:lvl5pPr marL="2057400" indent="-228600" algn="l" rtl="0" eaLnBrk="1" fontAlgn="base" hangingPunct="1">
        <a:spcBef>
          <a:spcPct val="20000"/>
        </a:spcBef>
        <a:spcAft>
          <a:spcPct val="0"/>
        </a:spcAft>
        <a:buChar char="»"/>
        <a:defRPr sz="1600">
          <a:solidFill>
            <a:srgbClr val="990000"/>
          </a:solidFill>
          <a:latin typeface="+mn-lt"/>
        </a:defRPr>
      </a:lvl5pPr>
      <a:lvl6pPr marL="2514600" indent="-228600" algn="l" rtl="0" eaLnBrk="1" fontAlgn="base" hangingPunct="1">
        <a:spcBef>
          <a:spcPct val="20000"/>
        </a:spcBef>
        <a:spcAft>
          <a:spcPct val="0"/>
        </a:spcAft>
        <a:buChar char="»"/>
        <a:defRPr sz="1600">
          <a:solidFill>
            <a:srgbClr val="990000"/>
          </a:solidFill>
          <a:latin typeface="+mn-lt"/>
        </a:defRPr>
      </a:lvl6pPr>
      <a:lvl7pPr marL="2971800" indent="-228600" algn="l" rtl="0" eaLnBrk="1" fontAlgn="base" hangingPunct="1">
        <a:spcBef>
          <a:spcPct val="20000"/>
        </a:spcBef>
        <a:spcAft>
          <a:spcPct val="0"/>
        </a:spcAft>
        <a:buChar char="»"/>
        <a:defRPr sz="1600">
          <a:solidFill>
            <a:srgbClr val="990000"/>
          </a:solidFill>
          <a:latin typeface="+mn-lt"/>
        </a:defRPr>
      </a:lvl7pPr>
      <a:lvl8pPr marL="3429000" indent="-228600" algn="l" rtl="0" eaLnBrk="1" fontAlgn="base" hangingPunct="1">
        <a:spcBef>
          <a:spcPct val="20000"/>
        </a:spcBef>
        <a:spcAft>
          <a:spcPct val="0"/>
        </a:spcAft>
        <a:buChar char="»"/>
        <a:defRPr sz="1600">
          <a:solidFill>
            <a:srgbClr val="990000"/>
          </a:solidFill>
          <a:latin typeface="+mn-lt"/>
        </a:defRPr>
      </a:lvl8pPr>
      <a:lvl9pPr marL="3886200" indent="-228600" algn="l" rtl="0" eaLnBrk="1" fontAlgn="base" hangingPunct="1">
        <a:spcBef>
          <a:spcPct val="20000"/>
        </a:spcBef>
        <a:spcAft>
          <a:spcPct val="0"/>
        </a:spcAft>
        <a:buChar char="»"/>
        <a:defRPr sz="1600">
          <a:solidFill>
            <a:srgbClr val="99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http://www.sah-obz.hr/www_sah_obz/sudacki_files/sat_.jpg" TargetMode="External"/><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571480"/>
            <a:ext cx="7772400" cy="2928958"/>
          </a:xfrm>
        </p:spPr>
        <p:txBody>
          <a:bodyPr/>
          <a:lstStyle/>
          <a:p>
            <a:r>
              <a:rPr lang="hr-HR" dirty="0"/>
              <a:t>Seminar i savjetovanje za šahovske suce</a:t>
            </a:r>
            <a:endParaRPr lang="en-US" dirty="0"/>
          </a:p>
        </p:txBody>
      </p:sp>
      <p:sp>
        <p:nvSpPr>
          <p:cNvPr id="3" name="Subtitle 2"/>
          <p:cNvSpPr>
            <a:spLocks noGrp="1"/>
          </p:cNvSpPr>
          <p:nvPr>
            <p:ph type="subTitle" idx="1"/>
          </p:nvPr>
        </p:nvSpPr>
        <p:spPr>
          <a:xfrm>
            <a:off x="1928794" y="5357826"/>
            <a:ext cx="6400800" cy="757246"/>
          </a:xfrm>
        </p:spPr>
        <p:txBody>
          <a:bodyPr/>
          <a:lstStyle/>
          <a:p>
            <a:r>
              <a:rPr lang="hr-HR" dirty="0">
                <a:solidFill>
                  <a:srgbClr val="FFFF00"/>
                </a:solidFill>
              </a:rPr>
              <a:t>BUŠEVEC, 23.-24.05.2026.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Swiss Manager</a:t>
            </a:r>
          </a:p>
        </p:txBody>
      </p:sp>
      <p:graphicFrame>
        <p:nvGraphicFramePr>
          <p:cNvPr id="5" name="Content Placeholder 4"/>
          <p:cNvGraphicFramePr>
            <a:graphicFrameLocks noGrp="1"/>
          </p:cNvGraphicFramePr>
          <p:nvPr>
            <p:ph idx="1"/>
          </p:nvPr>
        </p:nvGraphicFramePr>
        <p:xfrm>
          <a:off x="1143000" y="1371600"/>
          <a:ext cx="6858000" cy="383540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370840">
                <a:tc>
                  <a:txBody>
                    <a:bodyPr/>
                    <a:lstStyle/>
                    <a:p>
                      <a:pPr algn="ctr"/>
                      <a:r>
                        <a:rPr lang="hr-HR" sz="1600" dirty="0">
                          <a:solidFill>
                            <a:srgbClr val="C00000"/>
                          </a:solidFill>
                        </a:rPr>
                        <a:t>Akcija</a:t>
                      </a:r>
                    </a:p>
                  </a:txBody>
                  <a:tcPr/>
                </a:tc>
                <a:tc>
                  <a:txBody>
                    <a:bodyPr/>
                    <a:lstStyle/>
                    <a:p>
                      <a:pPr algn="ctr"/>
                      <a:r>
                        <a:rPr lang="hr-HR" sz="1600" dirty="0">
                          <a:solidFill>
                            <a:srgbClr val="C00000"/>
                          </a:solidFill>
                        </a:rPr>
                        <a:t>Izbornik</a:t>
                      </a:r>
                    </a:p>
                  </a:txBody>
                  <a:tcPr/>
                </a:tc>
                <a:tc>
                  <a:txBody>
                    <a:bodyPr/>
                    <a:lstStyle/>
                    <a:p>
                      <a:pPr algn="ctr"/>
                      <a:r>
                        <a:rPr lang="hr-HR" sz="1600" dirty="0">
                          <a:solidFill>
                            <a:srgbClr val="C00000"/>
                          </a:solidFill>
                        </a:rPr>
                        <a:t>Prečac</a:t>
                      </a:r>
                    </a:p>
                  </a:txBody>
                  <a:tcPr/>
                </a:tc>
                <a:extLst>
                  <a:ext uri="{0D108BD9-81ED-4DB2-BD59-A6C34878D82A}">
                    <a16:rowId xmlns:a16="http://schemas.microsoft.com/office/drawing/2014/main" val="10000"/>
                  </a:ext>
                </a:extLst>
              </a:tr>
              <a:tr h="370840">
                <a:tc>
                  <a:txBody>
                    <a:bodyPr/>
                    <a:lstStyle/>
                    <a:p>
                      <a:r>
                        <a:rPr lang="hr-HR" sz="1600" dirty="0"/>
                        <a:t>1. Otvoriti program</a:t>
                      </a:r>
                    </a:p>
                  </a:txBody>
                  <a:tcPr/>
                </a:tc>
                <a:tc>
                  <a:txBody>
                    <a:bodyPr/>
                    <a:lstStyle/>
                    <a:p>
                      <a:endParaRPr lang="hr-HR" sz="1600" dirty="0"/>
                    </a:p>
                  </a:txBody>
                  <a:tcPr/>
                </a:tc>
                <a:tc>
                  <a:txBody>
                    <a:bodyPr/>
                    <a:lstStyle/>
                    <a:p>
                      <a:endParaRPr lang="hr-HR" sz="1600"/>
                    </a:p>
                  </a:txBody>
                  <a:tcPr/>
                </a:tc>
                <a:extLst>
                  <a:ext uri="{0D108BD9-81ED-4DB2-BD59-A6C34878D82A}">
                    <a16:rowId xmlns:a16="http://schemas.microsoft.com/office/drawing/2014/main" val="10001"/>
                  </a:ext>
                </a:extLst>
              </a:tr>
              <a:tr h="370840">
                <a:tc>
                  <a:txBody>
                    <a:bodyPr/>
                    <a:lstStyle/>
                    <a:p>
                      <a:r>
                        <a:rPr lang="hr-HR" sz="1600" dirty="0"/>
                        <a:t>2. Otvoriti turnir</a:t>
                      </a:r>
                    </a:p>
                  </a:txBody>
                  <a:tcPr/>
                </a:tc>
                <a:tc>
                  <a:txBody>
                    <a:bodyPr/>
                    <a:lstStyle/>
                    <a:p>
                      <a:r>
                        <a:rPr lang="hr-HR" sz="1600" dirty="0"/>
                        <a:t>{Datoteka/Novi turnir…}</a:t>
                      </a:r>
                    </a:p>
                  </a:txBody>
                  <a:tcPr/>
                </a:tc>
                <a:tc>
                  <a:txBody>
                    <a:bodyPr/>
                    <a:lstStyle/>
                    <a:p>
                      <a:r>
                        <a:rPr lang="hr-HR" sz="1600" dirty="0"/>
                        <a:t>&lt;CTRL&gt;+&lt;N&gt;</a:t>
                      </a:r>
                    </a:p>
                  </a:txBody>
                  <a:tcPr/>
                </a:tc>
                <a:extLst>
                  <a:ext uri="{0D108BD9-81ED-4DB2-BD59-A6C34878D82A}">
                    <a16:rowId xmlns:a16="http://schemas.microsoft.com/office/drawing/2014/main" val="10002"/>
                  </a:ext>
                </a:extLst>
              </a:tr>
              <a:tr h="370840">
                <a:tc>
                  <a:txBody>
                    <a:bodyPr/>
                    <a:lstStyle/>
                    <a:p>
                      <a:r>
                        <a:rPr lang="hr-HR" sz="1600" dirty="0"/>
                        <a:t>3. Odabrati sistem turnira</a:t>
                      </a:r>
                    </a:p>
                  </a:txBody>
                  <a:tcPr/>
                </a:tc>
                <a:tc>
                  <a:txBody>
                    <a:bodyPr/>
                    <a:lstStyle/>
                    <a:p>
                      <a:endParaRPr lang="hr-HR" sz="1600" dirty="0"/>
                    </a:p>
                  </a:txBody>
                  <a:tcPr/>
                </a:tc>
                <a:tc>
                  <a:txBody>
                    <a:bodyPr/>
                    <a:lstStyle/>
                    <a:p>
                      <a:endParaRPr lang="hr-HR" sz="1600" dirty="0"/>
                    </a:p>
                  </a:txBody>
                  <a:tcPr/>
                </a:tc>
                <a:extLst>
                  <a:ext uri="{0D108BD9-81ED-4DB2-BD59-A6C34878D82A}">
                    <a16:rowId xmlns:a16="http://schemas.microsoft.com/office/drawing/2014/main" val="10003"/>
                  </a:ext>
                </a:extLst>
              </a:tr>
              <a:tr h="370840">
                <a:tc>
                  <a:txBody>
                    <a:bodyPr/>
                    <a:lstStyle/>
                    <a:p>
                      <a:r>
                        <a:rPr lang="hr-HR" sz="1600" dirty="0"/>
                        <a:t>4. Odrediti ime datoteke</a:t>
                      </a:r>
                      <a:r>
                        <a:rPr lang="hr-HR" sz="1600" baseline="0" dirty="0"/>
                        <a:t> u kojoj će biti svi podaci</a:t>
                      </a:r>
                      <a:endParaRPr lang="hr-HR" sz="1600" dirty="0"/>
                    </a:p>
                  </a:txBody>
                  <a:tcPr/>
                </a:tc>
                <a:tc>
                  <a:txBody>
                    <a:bodyPr/>
                    <a:lstStyle/>
                    <a:p>
                      <a:endParaRPr lang="hr-HR" sz="1600" dirty="0"/>
                    </a:p>
                  </a:txBody>
                  <a:tcPr/>
                </a:tc>
                <a:tc>
                  <a:txBody>
                    <a:bodyPr/>
                    <a:lstStyle/>
                    <a:p>
                      <a:endParaRPr lang="hr-HR" sz="1600" dirty="0"/>
                    </a:p>
                  </a:txBody>
                  <a:tcPr/>
                </a:tc>
                <a:extLst>
                  <a:ext uri="{0D108BD9-81ED-4DB2-BD59-A6C34878D82A}">
                    <a16:rowId xmlns:a16="http://schemas.microsoft.com/office/drawing/2014/main" val="10004"/>
                  </a:ext>
                </a:extLst>
              </a:tr>
              <a:tr h="370840">
                <a:tc>
                  <a:txBody>
                    <a:bodyPr/>
                    <a:lstStyle/>
                    <a:p>
                      <a:r>
                        <a:rPr lang="hr-HR" sz="1600" dirty="0"/>
                        <a:t>5. Unijeti Naziv turnira</a:t>
                      </a:r>
                    </a:p>
                  </a:txBody>
                  <a:tcPr/>
                </a:tc>
                <a:tc>
                  <a:txBody>
                    <a:bodyPr/>
                    <a:lstStyle/>
                    <a:p>
                      <a:r>
                        <a:rPr lang="hr-HR" sz="1600" dirty="0"/>
                        <a:t>{Unos/Turnir…}</a:t>
                      </a:r>
                    </a:p>
                  </a:txBody>
                  <a:tcPr/>
                </a:tc>
                <a:tc>
                  <a:txBody>
                    <a:bodyPr/>
                    <a:lstStyle/>
                    <a:p>
                      <a:endParaRPr lang="hr-HR" sz="1600" dirty="0"/>
                    </a:p>
                  </a:txBody>
                  <a:tcPr/>
                </a:tc>
                <a:extLst>
                  <a:ext uri="{0D108BD9-81ED-4DB2-BD59-A6C34878D82A}">
                    <a16:rowId xmlns:a16="http://schemas.microsoft.com/office/drawing/2014/main" val="10005"/>
                  </a:ext>
                </a:extLst>
              </a:tr>
              <a:tr h="370840">
                <a:tc>
                  <a:txBody>
                    <a:bodyPr/>
                    <a:lstStyle/>
                    <a:p>
                      <a:r>
                        <a:rPr lang="hr-HR" sz="1600" dirty="0"/>
                        <a:t>6. Unijeti Broj kola</a:t>
                      </a:r>
                    </a:p>
                  </a:txBody>
                  <a:tcPr/>
                </a:tc>
                <a:tc>
                  <a:txBody>
                    <a:bodyPr/>
                    <a:lstStyle/>
                    <a:p>
                      <a:r>
                        <a:rPr lang="hr-HR" sz="1600" dirty="0"/>
                        <a:t>{Unos/Turnir…}</a:t>
                      </a:r>
                    </a:p>
                  </a:txBody>
                  <a:tcPr/>
                </a:tc>
                <a:tc>
                  <a:txBody>
                    <a:bodyPr/>
                    <a:lstStyle/>
                    <a:p>
                      <a:endParaRPr lang="hr-HR" sz="1600"/>
                    </a:p>
                  </a:txBody>
                  <a:tcPr/>
                </a:tc>
                <a:extLst>
                  <a:ext uri="{0D108BD9-81ED-4DB2-BD59-A6C34878D82A}">
                    <a16:rowId xmlns:a16="http://schemas.microsoft.com/office/drawing/2014/main" val="10006"/>
                  </a:ext>
                </a:extLst>
              </a:tr>
              <a:tr h="370840">
                <a:tc>
                  <a:txBody>
                    <a:bodyPr/>
                    <a:lstStyle/>
                    <a:p>
                      <a:r>
                        <a:rPr lang="hr-HR" sz="1600" dirty="0"/>
                        <a:t>7. Unijeti sve igrače</a:t>
                      </a:r>
                    </a:p>
                  </a:txBody>
                  <a:tcPr/>
                </a:tc>
                <a:tc>
                  <a:txBody>
                    <a:bodyPr/>
                    <a:lstStyle/>
                    <a:p>
                      <a:r>
                        <a:rPr lang="hr-HR" sz="1600" dirty="0"/>
                        <a:t>{Unos/Unos igrača…}</a:t>
                      </a:r>
                    </a:p>
                  </a:txBody>
                  <a:tcPr/>
                </a:tc>
                <a:tc>
                  <a:txBody>
                    <a:bodyPr/>
                    <a:lstStyle/>
                    <a:p>
                      <a:endParaRPr lang="hr-HR" sz="1600" dirty="0"/>
                    </a:p>
                  </a:txBody>
                  <a:tcPr/>
                </a:tc>
                <a:extLst>
                  <a:ext uri="{0D108BD9-81ED-4DB2-BD59-A6C34878D82A}">
                    <a16:rowId xmlns:a16="http://schemas.microsoft.com/office/drawing/2014/main" val="10007"/>
                  </a:ext>
                </a:extLst>
              </a:tr>
            </a:tbl>
          </a:graphicData>
        </a:graphic>
      </p:graphicFrame>
      <p:sp>
        <p:nvSpPr>
          <p:cNvPr id="4" name="Slide Number Placeholder 3"/>
          <p:cNvSpPr>
            <a:spLocks noGrp="1"/>
          </p:cNvSpPr>
          <p:nvPr>
            <p:ph type="sldNum" sz="quarter" idx="11"/>
          </p:nvPr>
        </p:nvSpPr>
        <p:spPr/>
        <p:txBody>
          <a:bodyPr/>
          <a:lstStyle/>
          <a:p>
            <a:fld id="{9CFA1C66-7F35-4C2B-A149-4061A2BD3423}" type="slidenum">
              <a:rPr lang="hr-HR" smtClean="0"/>
              <a:pPr/>
              <a:t>10</a:t>
            </a:fld>
            <a:endParaRPr lang="hr-H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a:defRPr/>
            </a:pPr>
            <a:r>
              <a:rPr lang="hr-HR" sz="2800" dirty="0">
                <a:solidFill>
                  <a:schemeClr val="tx1"/>
                </a:solidFill>
                <a:latin typeface="Arial" pitchFamily="34" charset="0"/>
                <a:cs typeface="Arial" pitchFamily="34" charset="0"/>
              </a:rPr>
              <a:t>Relativni (uvjetni) kriteriji</a:t>
            </a:r>
          </a:p>
        </p:txBody>
      </p:sp>
      <p:sp>
        <p:nvSpPr>
          <p:cNvPr id="82947" name="Rectangle 3"/>
          <p:cNvSpPr>
            <a:spLocks noGrp="1" noChangeArrowheads="1"/>
          </p:cNvSpPr>
          <p:nvPr>
            <p:ph type="body" idx="1"/>
          </p:nvPr>
        </p:nvSpPr>
        <p:spPr/>
        <p:txBody>
          <a:bodyPr/>
          <a:lstStyle/>
          <a:p>
            <a:pPr>
              <a:lnSpc>
                <a:spcPct val="90000"/>
              </a:lnSpc>
            </a:pPr>
            <a:r>
              <a:rPr lang="hr-HR" sz="2000" dirty="0">
                <a:solidFill>
                  <a:srgbClr val="002060"/>
                </a:solidFill>
                <a:latin typeface="Arial" charset="0"/>
                <a:cs typeface="Arial" charset="0"/>
              </a:rPr>
              <a:t>Za udovoljavanje ovim kriterijima može se vršiti premještanje ili zamjene, ali se igrači ne prebacuju u nižu grupu.</a:t>
            </a:r>
            <a:endParaRPr lang="hr-HR" sz="2000" b="1" dirty="0">
              <a:solidFill>
                <a:srgbClr val="002060"/>
              </a:solidFill>
              <a:latin typeface="Arial" charset="0"/>
              <a:cs typeface="Arial" charset="0"/>
            </a:endParaRPr>
          </a:p>
          <a:p>
            <a:pPr>
              <a:lnSpc>
                <a:spcPct val="90000"/>
              </a:lnSpc>
            </a:pPr>
            <a:r>
              <a:rPr lang="hr-HR" sz="2000" b="1" dirty="0">
                <a:solidFill>
                  <a:srgbClr val="002060"/>
                </a:solidFill>
                <a:latin typeface="Arial" charset="0"/>
                <a:cs typeface="Arial" charset="0"/>
              </a:rPr>
              <a:t>B.3. </a:t>
            </a:r>
            <a:r>
              <a:rPr lang="hr-HR" sz="2000" dirty="0">
                <a:solidFill>
                  <a:srgbClr val="002060"/>
                </a:solidFill>
                <a:latin typeface="Arial" charset="0"/>
                <a:cs typeface="Arial" charset="0"/>
              </a:rPr>
              <a:t> Razlika osvojenih bodova igrača koji se paruju treba biti što je moguće manja. Najbolje je kad je 0.</a:t>
            </a:r>
            <a:endParaRPr lang="hr-HR" sz="2000" b="1" dirty="0">
              <a:solidFill>
                <a:srgbClr val="002060"/>
              </a:solidFill>
              <a:latin typeface="Arial" charset="0"/>
              <a:cs typeface="Arial" charset="0"/>
            </a:endParaRPr>
          </a:p>
          <a:p>
            <a:pPr>
              <a:lnSpc>
                <a:spcPct val="90000"/>
              </a:lnSpc>
            </a:pPr>
            <a:r>
              <a:rPr lang="hr-HR" sz="2000" b="1" dirty="0">
                <a:solidFill>
                  <a:srgbClr val="002060"/>
                </a:solidFill>
                <a:latin typeface="Arial" charset="0"/>
                <a:cs typeface="Arial" charset="0"/>
              </a:rPr>
              <a:t>B.4. </a:t>
            </a:r>
            <a:r>
              <a:rPr lang="hr-HR" sz="2000" dirty="0">
                <a:solidFill>
                  <a:srgbClr val="002060"/>
                </a:solidFill>
                <a:latin typeface="Arial" charset="0"/>
                <a:cs typeface="Arial" charset="0"/>
              </a:rPr>
              <a:t>Što veći broj igrača mora dobiti traženu boju figura.</a:t>
            </a:r>
            <a:endParaRPr lang="hr-HR" sz="2000" b="1" dirty="0">
              <a:solidFill>
                <a:srgbClr val="002060"/>
              </a:solidFill>
              <a:latin typeface="Arial" charset="0"/>
              <a:cs typeface="Arial" charset="0"/>
            </a:endParaRPr>
          </a:p>
          <a:p>
            <a:pPr>
              <a:lnSpc>
                <a:spcPct val="90000"/>
              </a:lnSpc>
            </a:pPr>
            <a:r>
              <a:rPr lang="hr-HR" sz="2000" b="1" dirty="0">
                <a:solidFill>
                  <a:srgbClr val="002060"/>
                </a:solidFill>
                <a:latin typeface="Arial" charset="0"/>
                <a:cs typeface="Arial" charset="0"/>
              </a:rPr>
              <a:t>B.5. </a:t>
            </a:r>
            <a:r>
              <a:rPr lang="hr-HR" sz="2000" dirty="0">
                <a:solidFill>
                  <a:srgbClr val="002060"/>
                </a:solidFill>
                <a:latin typeface="Arial" charset="0"/>
                <a:cs typeface="Arial" charset="0"/>
              </a:rPr>
              <a:t>Igrač ne smije flotirati u istom smjeru 2 kola uzastopno</a:t>
            </a:r>
            <a:endParaRPr lang="hr-HR" sz="2000" b="1" dirty="0">
              <a:solidFill>
                <a:srgbClr val="002060"/>
              </a:solidFill>
              <a:latin typeface="Arial" charset="0"/>
              <a:cs typeface="Arial" charset="0"/>
            </a:endParaRPr>
          </a:p>
          <a:p>
            <a:pPr>
              <a:lnSpc>
                <a:spcPct val="90000"/>
              </a:lnSpc>
            </a:pPr>
            <a:r>
              <a:rPr lang="hr-HR" sz="2000" b="1" dirty="0">
                <a:solidFill>
                  <a:srgbClr val="002060"/>
                </a:solidFill>
                <a:latin typeface="Arial" charset="0"/>
                <a:cs typeface="Arial" charset="0"/>
              </a:rPr>
              <a:t>B.6. </a:t>
            </a:r>
            <a:r>
              <a:rPr lang="hr-HR" sz="2000" dirty="0">
                <a:solidFill>
                  <a:srgbClr val="002060"/>
                </a:solidFill>
                <a:latin typeface="Arial" charset="0"/>
                <a:cs typeface="Arial" charset="0"/>
              </a:rPr>
              <a:t>Igrač ne bi smio flotirati ako je flotirao prije 2 kola</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marL="800100" indent="-800100">
              <a:defRPr/>
            </a:pPr>
            <a:r>
              <a:rPr lang="hr-HR" sz="2800" dirty="0">
                <a:solidFill>
                  <a:schemeClr val="tx1"/>
                </a:solidFill>
                <a:latin typeface="Arial" pitchFamily="34" charset="0"/>
                <a:cs typeface="Arial" pitchFamily="34" charset="0"/>
              </a:rPr>
              <a:t>C. Postupci određivanja parova</a:t>
            </a:r>
          </a:p>
        </p:txBody>
      </p:sp>
      <p:sp>
        <p:nvSpPr>
          <p:cNvPr id="83971" name="Rectangle 3"/>
          <p:cNvSpPr>
            <a:spLocks noGrp="1" noChangeArrowheads="1"/>
          </p:cNvSpPr>
          <p:nvPr>
            <p:ph type="body" idx="1"/>
          </p:nvPr>
        </p:nvSpPr>
        <p:spPr/>
        <p:txBody>
          <a:bodyPr/>
          <a:lstStyle/>
          <a:p>
            <a:pPr>
              <a:lnSpc>
                <a:spcPct val="80000"/>
              </a:lnSpc>
            </a:pPr>
            <a:r>
              <a:rPr lang="hr-HR" sz="2000" dirty="0">
                <a:solidFill>
                  <a:srgbClr val="002060"/>
                </a:solidFill>
                <a:latin typeface="Arial" charset="0"/>
                <a:cs typeface="Arial" charset="0"/>
              </a:rPr>
              <a:t>Najprije se odrede prihvatljivi parovi za sve grupe, a zatim se dodjeljuje boja figura.</a:t>
            </a:r>
            <a:endParaRPr lang="hr-HR" sz="2000" b="1" dirty="0">
              <a:solidFill>
                <a:srgbClr val="002060"/>
              </a:solidFill>
              <a:latin typeface="Arial" charset="0"/>
              <a:cs typeface="Arial" charset="0"/>
            </a:endParaRPr>
          </a:p>
          <a:p>
            <a:pPr>
              <a:lnSpc>
                <a:spcPct val="80000"/>
              </a:lnSpc>
            </a:pPr>
            <a:r>
              <a:rPr lang="hr-HR" sz="2000" b="1" dirty="0">
                <a:solidFill>
                  <a:srgbClr val="002060"/>
                </a:solidFill>
                <a:latin typeface="Arial" charset="0"/>
                <a:cs typeface="Arial" charset="0"/>
              </a:rPr>
              <a:t>C.1. </a:t>
            </a:r>
            <a:r>
              <a:rPr lang="hr-HR" sz="2000" dirty="0">
                <a:solidFill>
                  <a:srgbClr val="002060"/>
                </a:solidFill>
                <a:latin typeface="Arial" charset="0"/>
                <a:cs typeface="Arial" charset="0"/>
              </a:rPr>
              <a:t>Ako se u rezultatskoj grupi nalazi igrač kojem se ne mogu pronaći parovi unutar te rezultatske grupe tada se:</a:t>
            </a:r>
          </a:p>
          <a:p>
            <a:pPr>
              <a:lnSpc>
                <a:spcPct val="80000"/>
              </a:lnSpc>
            </a:pPr>
            <a:r>
              <a:rPr lang="hr-HR" sz="2000" dirty="0">
                <a:solidFill>
                  <a:srgbClr val="002060"/>
                </a:solidFill>
                <a:latin typeface="Arial" charset="0"/>
                <a:cs typeface="Arial" charset="0"/>
              </a:rPr>
              <a:t>primjenjuje članak C12 ako je prebačen iz više grupe</a:t>
            </a:r>
          </a:p>
          <a:p>
            <a:pPr>
              <a:lnSpc>
                <a:spcPct val="80000"/>
              </a:lnSpc>
            </a:pPr>
            <a:r>
              <a:rPr lang="hr-HR" sz="2000" dirty="0">
                <a:solidFill>
                  <a:srgbClr val="002060"/>
                </a:solidFill>
                <a:latin typeface="Arial" charset="0"/>
                <a:cs typeface="Arial" charset="0"/>
              </a:rPr>
              <a:t>primjenjuje članak C13 ako je najniža rezultatska grupa</a:t>
            </a:r>
          </a:p>
          <a:p>
            <a:pPr>
              <a:lnSpc>
                <a:spcPct val="80000"/>
              </a:lnSpc>
            </a:pPr>
            <a:r>
              <a:rPr lang="hr-HR" sz="2000" dirty="0">
                <a:solidFill>
                  <a:srgbClr val="002060"/>
                </a:solidFill>
                <a:latin typeface="Arial" charset="0"/>
                <a:cs typeface="Arial" charset="0"/>
              </a:rPr>
              <a:t>u ostalim slučajevima prebacuje se u nižu grupu</a:t>
            </a:r>
            <a:endParaRPr lang="hr-HR" sz="2000" b="1" dirty="0">
              <a:solidFill>
                <a:srgbClr val="002060"/>
              </a:solidFill>
              <a:latin typeface="Arial" charset="0"/>
              <a:cs typeface="Arial" charset="0"/>
            </a:endParaRPr>
          </a:p>
          <a:p>
            <a:pPr>
              <a:lnSpc>
                <a:spcPct val="80000"/>
              </a:lnSpc>
            </a:pPr>
            <a:r>
              <a:rPr lang="hr-HR" sz="2000" b="1" dirty="0">
                <a:solidFill>
                  <a:srgbClr val="002060"/>
                </a:solidFill>
                <a:latin typeface="Arial" charset="0"/>
                <a:cs typeface="Arial" charset="0"/>
              </a:rPr>
              <a:t>C.6. </a:t>
            </a:r>
            <a:r>
              <a:rPr lang="hr-HR" sz="2000" dirty="0">
                <a:solidFill>
                  <a:srgbClr val="002060"/>
                </a:solidFill>
                <a:latin typeface="Arial" charset="0"/>
                <a:cs typeface="Arial" charset="0"/>
              </a:rPr>
              <a:t>Paruju se najviše rangirani igrač podgrupe S1 s najviše rangiranim igračem podgrupe S2 i tako redom.</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a:defRPr/>
            </a:pPr>
            <a:r>
              <a:rPr lang="hr-HR" sz="2400" dirty="0">
                <a:solidFill>
                  <a:schemeClr val="tx1"/>
                </a:solidFill>
                <a:latin typeface="Arial" pitchFamily="34" charset="0"/>
                <a:cs typeface="Arial" pitchFamily="34" charset="0"/>
              </a:rPr>
              <a:t>E. Pravila dodjeljivanja boje figura</a:t>
            </a:r>
          </a:p>
        </p:txBody>
      </p:sp>
      <p:sp>
        <p:nvSpPr>
          <p:cNvPr id="84995" name="Rectangle 3"/>
          <p:cNvSpPr>
            <a:spLocks noGrp="1" noChangeArrowheads="1"/>
          </p:cNvSpPr>
          <p:nvPr>
            <p:ph type="body" idx="1"/>
          </p:nvPr>
        </p:nvSpPr>
        <p:spPr/>
        <p:txBody>
          <a:bodyPr/>
          <a:lstStyle/>
          <a:p>
            <a:pPr marL="609600" indent="-609600"/>
            <a:r>
              <a:rPr lang="hr-HR" sz="1800" dirty="0">
                <a:solidFill>
                  <a:srgbClr val="002060"/>
                </a:solidFill>
                <a:latin typeface="Arial" charset="0"/>
                <a:cs typeface="Arial" charset="0"/>
              </a:rPr>
              <a:t>Pravila dodjeljivanja boje figura</a:t>
            </a:r>
          </a:p>
          <a:p>
            <a:pPr marL="990600" lvl="1" indent="-533400"/>
            <a:r>
              <a:rPr lang="hr-HR" sz="1800" dirty="0">
                <a:solidFill>
                  <a:srgbClr val="002060"/>
                </a:solidFill>
                <a:latin typeface="Arial" charset="0"/>
                <a:cs typeface="Arial" charset="0"/>
              </a:rPr>
              <a:t>Dodijeliti jednom i drugom igraču traženu boju</a:t>
            </a:r>
          </a:p>
          <a:p>
            <a:pPr marL="990600" lvl="1" indent="-533400"/>
            <a:r>
              <a:rPr lang="hr-HR" sz="1800" dirty="0">
                <a:solidFill>
                  <a:srgbClr val="002060"/>
                </a:solidFill>
                <a:latin typeface="Arial" charset="0"/>
                <a:cs typeface="Arial" charset="0"/>
              </a:rPr>
              <a:t>Dodijeliti traženu boju igraču s jačim priroritetom</a:t>
            </a:r>
          </a:p>
          <a:p>
            <a:pPr marL="990600" lvl="1" indent="-533400"/>
            <a:r>
              <a:rPr lang="hr-HR" sz="1800" dirty="0">
                <a:solidFill>
                  <a:srgbClr val="002060"/>
                </a:solidFill>
                <a:latin typeface="Arial" charset="0"/>
                <a:cs typeface="Arial" charset="0"/>
              </a:rPr>
              <a:t>Dodijeliti suprotnu boju onoj iz prethodnog kola</a:t>
            </a:r>
          </a:p>
          <a:p>
            <a:pPr marL="990600" lvl="1" indent="-533400"/>
            <a:r>
              <a:rPr lang="hr-HR" sz="1800" dirty="0">
                <a:solidFill>
                  <a:srgbClr val="002060"/>
                </a:solidFill>
                <a:latin typeface="Arial" charset="0"/>
                <a:cs typeface="Arial" charset="0"/>
              </a:rPr>
              <a:t>Dodijeliti traženu boju više rangiranom igraču</a:t>
            </a:r>
          </a:p>
          <a:p>
            <a:pPr marL="609600" indent="-609600"/>
            <a:r>
              <a:rPr lang="hr-HR" sz="1800" dirty="0">
                <a:solidFill>
                  <a:srgbClr val="002060"/>
                </a:solidFill>
                <a:latin typeface="Arial" charset="0"/>
                <a:cs typeface="Arial" charset="0"/>
              </a:rPr>
              <a:t>Napomena: u prvom kolu svi parni igrači podgrupe S1 imaju različitu boju od neparnih igrača iste podgrupe.</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a:defRPr/>
            </a:pPr>
            <a:r>
              <a:rPr lang="hr-HR" sz="4000" dirty="0">
                <a:solidFill>
                  <a:schemeClr val="tx1"/>
                </a:solidFill>
                <a:latin typeface="Arial" pitchFamily="34" charset="0"/>
                <a:cs typeface="Arial" pitchFamily="34" charset="0"/>
              </a:rPr>
              <a:t>F. Završne napomene</a:t>
            </a:r>
          </a:p>
        </p:txBody>
      </p:sp>
      <p:sp>
        <p:nvSpPr>
          <p:cNvPr id="86019" name="Rectangle 3"/>
          <p:cNvSpPr>
            <a:spLocks noGrp="1" noChangeArrowheads="1"/>
          </p:cNvSpPr>
          <p:nvPr>
            <p:ph type="body" idx="1"/>
          </p:nvPr>
        </p:nvSpPr>
        <p:spPr/>
        <p:txBody>
          <a:bodyPr/>
          <a:lstStyle/>
          <a:p>
            <a:pPr marL="609600" indent="-609600">
              <a:lnSpc>
                <a:spcPct val="80000"/>
              </a:lnSpc>
              <a:buFont typeface="Wingdings" pitchFamily="2" charset="2"/>
              <a:buNone/>
            </a:pPr>
            <a:endParaRPr lang="hr-HR" sz="1400" dirty="0">
              <a:solidFill>
                <a:srgbClr val="002060"/>
              </a:solidFill>
            </a:endParaRPr>
          </a:p>
          <a:p>
            <a:pPr marL="609600" indent="-609600">
              <a:lnSpc>
                <a:spcPct val="80000"/>
              </a:lnSpc>
            </a:pPr>
            <a:r>
              <a:rPr lang="hr-HR" sz="1600" b="1" dirty="0">
                <a:solidFill>
                  <a:srgbClr val="002060"/>
                </a:solidFill>
                <a:latin typeface="Arial" charset="0"/>
                <a:cs typeface="Arial" charset="0"/>
              </a:rPr>
              <a:t>F.1. Sortiranje parova</a:t>
            </a:r>
          </a:p>
          <a:p>
            <a:pPr marL="609600" indent="-609600">
              <a:lnSpc>
                <a:spcPct val="80000"/>
              </a:lnSpc>
            </a:pPr>
            <a:r>
              <a:rPr lang="hr-HR" sz="1600" dirty="0">
                <a:solidFill>
                  <a:srgbClr val="002060"/>
                </a:solidFill>
                <a:latin typeface="Arial" charset="0"/>
                <a:cs typeface="Arial" charset="0"/>
              </a:rPr>
              <a:t>Kriteriji: - broj bodova višeg igrača unutar para</a:t>
            </a:r>
          </a:p>
          <a:p>
            <a:pPr marL="609600" indent="-609600">
              <a:lnSpc>
                <a:spcPct val="80000"/>
              </a:lnSpc>
            </a:pPr>
            <a:r>
              <a:rPr lang="hr-HR" sz="1600" dirty="0">
                <a:solidFill>
                  <a:srgbClr val="002060"/>
                </a:solidFill>
                <a:latin typeface="Arial" charset="0"/>
                <a:cs typeface="Arial" charset="0"/>
              </a:rPr>
              <a:t>zbroj bodova oba igrača unutar para</a:t>
            </a:r>
          </a:p>
          <a:p>
            <a:pPr marL="609600" indent="-609600">
              <a:lnSpc>
                <a:spcPct val="80000"/>
              </a:lnSpc>
            </a:pPr>
            <a:r>
              <a:rPr lang="hr-HR" sz="1600" dirty="0">
                <a:solidFill>
                  <a:srgbClr val="002060"/>
                </a:solidFill>
                <a:latin typeface="Arial" charset="0"/>
                <a:cs typeface="Arial" charset="0"/>
              </a:rPr>
              <a:t>rang višeg igrača unutar para</a:t>
            </a:r>
            <a:endParaRPr lang="hr-HR" sz="1600" b="1" dirty="0">
              <a:solidFill>
                <a:srgbClr val="002060"/>
              </a:solidFill>
              <a:latin typeface="Arial" charset="0"/>
              <a:cs typeface="Arial" charset="0"/>
            </a:endParaRPr>
          </a:p>
          <a:p>
            <a:pPr marL="609600" indent="-609600">
              <a:lnSpc>
                <a:spcPct val="80000"/>
              </a:lnSpc>
            </a:pPr>
            <a:r>
              <a:rPr lang="hr-HR" sz="1600" b="1" dirty="0">
                <a:solidFill>
                  <a:srgbClr val="002060"/>
                </a:solidFill>
                <a:latin typeface="Arial" charset="0"/>
                <a:cs typeface="Arial" charset="0"/>
              </a:rPr>
              <a:t>F.2. </a:t>
            </a:r>
            <a:r>
              <a:rPr lang="hr-HR" sz="1600" dirty="0">
                <a:solidFill>
                  <a:srgbClr val="002060"/>
                </a:solidFill>
                <a:latin typeface="Arial" charset="0"/>
                <a:cs typeface="Arial" charset="0"/>
              </a:rPr>
              <a:t>BYE se ne uzima u obzir pri određivanju boja. Pojedini parovi mogu se ponovo spariti ako nisu odigrani zbog nedolaska.</a:t>
            </a:r>
            <a:endParaRPr lang="hr-HR" sz="1600" b="1" dirty="0">
              <a:solidFill>
                <a:srgbClr val="002060"/>
              </a:solidFill>
              <a:latin typeface="Arial" charset="0"/>
              <a:cs typeface="Arial" charset="0"/>
            </a:endParaRPr>
          </a:p>
          <a:p>
            <a:pPr marL="609600" indent="-609600">
              <a:lnSpc>
                <a:spcPct val="80000"/>
              </a:lnSpc>
            </a:pPr>
            <a:r>
              <a:rPr lang="hr-HR" sz="1600" b="1" dirty="0">
                <a:solidFill>
                  <a:srgbClr val="002060"/>
                </a:solidFill>
                <a:latin typeface="Arial" charset="0"/>
                <a:cs typeface="Arial" charset="0"/>
              </a:rPr>
              <a:t>F.3. </a:t>
            </a:r>
            <a:r>
              <a:rPr lang="hr-HR" sz="1600" dirty="0">
                <a:solidFill>
                  <a:srgbClr val="002060"/>
                </a:solidFill>
                <a:latin typeface="Arial" charset="0"/>
                <a:cs typeface="Arial" charset="0"/>
              </a:rPr>
              <a:t>Povijest boja CBB-C tretira se kao –CBBC</a:t>
            </a:r>
            <a:endParaRPr lang="hr-HR" sz="1600" b="1" dirty="0">
              <a:solidFill>
                <a:srgbClr val="002060"/>
              </a:solidFill>
              <a:latin typeface="Arial" charset="0"/>
              <a:cs typeface="Arial" charset="0"/>
            </a:endParaRPr>
          </a:p>
          <a:p>
            <a:pPr marL="609600" indent="-609600">
              <a:lnSpc>
                <a:spcPct val="80000"/>
              </a:lnSpc>
            </a:pPr>
            <a:r>
              <a:rPr lang="hr-HR" sz="1600" b="1" dirty="0">
                <a:solidFill>
                  <a:srgbClr val="002060"/>
                </a:solidFill>
                <a:latin typeface="Arial" charset="0"/>
                <a:cs typeface="Arial" charset="0"/>
              </a:rPr>
              <a:t>F.4. </a:t>
            </a:r>
            <a:r>
              <a:rPr lang="hr-HR" sz="1600" dirty="0">
                <a:solidFill>
                  <a:srgbClr val="002060"/>
                </a:solidFill>
                <a:latin typeface="Arial" charset="0"/>
                <a:cs typeface="Arial" charset="0"/>
              </a:rPr>
              <a:t>Najniže rangirani igrač je BYE, a prvi igrač grupe S1 igra protiv prvog igrača iz skupine S2 i tako redom.</a:t>
            </a:r>
            <a:endParaRPr lang="hr-HR" sz="1600" b="1" dirty="0">
              <a:solidFill>
                <a:srgbClr val="002060"/>
              </a:solidFill>
              <a:latin typeface="Arial" charset="0"/>
              <a:cs typeface="Arial" charset="0"/>
            </a:endParaRPr>
          </a:p>
          <a:p>
            <a:pPr marL="609600" indent="-609600">
              <a:lnSpc>
                <a:spcPct val="80000"/>
              </a:lnSpc>
            </a:pPr>
            <a:r>
              <a:rPr lang="hr-HR" sz="1600" b="1" dirty="0">
                <a:solidFill>
                  <a:srgbClr val="002060"/>
                </a:solidFill>
                <a:latin typeface="Arial" charset="0"/>
                <a:cs typeface="Arial" charset="0"/>
              </a:rPr>
              <a:t>F.5. </a:t>
            </a:r>
            <a:r>
              <a:rPr lang="hr-HR" sz="1600" dirty="0">
                <a:solidFill>
                  <a:srgbClr val="002060"/>
                </a:solidFill>
                <a:latin typeface="Arial" charset="0"/>
                <a:cs typeface="Arial" charset="0"/>
              </a:rPr>
              <a:t>Igrači koji napuste turnir neće se više parovati. Igrači za koje se zna da neće igrati u pojedinom kolu neće se parovati u tom kolu i dobivaju 0.</a:t>
            </a:r>
            <a:endParaRPr lang="hr-HR" sz="1600" b="1" dirty="0">
              <a:solidFill>
                <a:srgbClr val="002060"/>
              </a:solidFill>
              <a:latin typeface="Arial" charset="0"/>
              <a:cs typeface="Arial" charset="0"/>
            </a:endParaRPr>
          </a:p>
          <a:p>
            <a:pPr marL="609600" indent="-609600">
              <a:lnSpc>
                <a:spcPct val="80000"/>
              </a:lnSpc>
            </a:pPr>
            <a:r>
              <a:rPr lang="hr-HR" sz="1600" b="1" dirty="0">
                <a:solidFill>
                  <a:srgbClr val="002060"/>
                </a:solidFill>
                <a:latin typeface="Arial" charset="0"/>
                <a:cs typeface="Arial" charset="0"/>
              </a:rPr>
              <a:t>F.6. </a:t>
            </a:r>
            <a:r>
              <a:rPr lang="hr-HR" sz="1600" dirty="0">
                <a:solidFill>
                  <a:srgbClr val="002060"/>
                </a:solidFill>
                <a:latin typeface="Arial" charset="0"/>
                <a:cs typeface="Arial" charset="0"/>
              </a:rPr>
              <a:t>Službeno objavljeni parovi neće se mijenjati – osim ako ne narušavaju isključive kriterije.</a:t>
            </a:r>
            <a:endParaRPr lang="hr-HR" sz="1600" b="1" dirty="0">
              <a:solidFill>
                <a:srgbClr val="002060"/>
              </a:solidFill>
              <a:latin typeface="Arial" charset="0"/>
              <a:cs typeface="Arial" charset="0"/>
            </a:endParaRPr>
          </a:p>
          <a:p>
            <a:pPr marL="609600" indent="-609600">
              <a:lnSpc>
                <a:spcPct val="80000"/>
              </a:lnSpc>
            </a:pPr>
            <a:r>
              <a:rPr lang="hr-HR" sz="1600" b="1" dirty="0">
                <a:solidFill>
                  <a:srgbClr val="002060"/>
                </a:solidFill>
                <a:latin typeface="Arial" charset="0"/>
                <a:cs typeface="Arial" charset="0"/>
              </a:rPr>
              <a:t>F.7. </a:t>
            </a:r>
            <a:r>
              <a:rPr lang="hr-HR" sz="1600" dirty="0">
                <a:solidFill>
                  <a:srgbClr val="002060"/>
                </a:solidFill>
                <a:latin typeface="Arial" charset="0"/>
                <a:cs typeface="Arial" charset="0"/>
              </a:rPr>
              <a:t>Kad je rezultat pogrešno upisan, partija odigrana obrnutom bojom figura ili treba korigirati igračev rejting, to će utjecati samo na buduće određivanje parova. Sudac odlučuje hoće li raspariti objavljene parove po kojima još nije igrano.</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a:defRPr/>
            </a:pPr>
            <a:r>
              <a:rPr lang="hr-HR" sz="4000" dirty="0">
                <a:solidFill>
                  <a:schemeClr val="tx1"/>
                </a:solidFill>
                <a:latin typeface="Arial" pitchFamily="34" charset="0"/>
                <a:cs typeface="Arial" pitchFamily="34" charset="0"/>
              </a:rPr>
              <a:t>F. Završne napomene</a:t>
            </a:r>
            <a:endParaRPr lang="hr-HR" sz="4000" dirty="0"/>
          </a:p>
        </p:txBody>
      </p:sp>
      <p:sp>
        <p:nvSpPr>
          <p:cNvPr id="87043" name="Rectangle 3"/>
          <p:cNvSpPr>
            <a:spLocks noGrp="1" noChangeArrowheads="1"/>
          </p:cNvSpPr>
          <p:nvPr>
            <p:ph type="body" idx="1"/>
          </p:nvPr>
        </p:nvSpPr>
        <p:spPr/>
        <p:txBody>
          <a:bodyPr/>
          <a:lstStyle/>
          <a:p>
            <a:pPr>
              <a:lnSpc>
                <a:spcPct val="80000"/>
              </a:lnSpc>
            </a:pPr>
            <a:r>
              <a:rPr lang="hr-HR" sz="2000" b="1" dirty="0">
                <a:solidFill>
                  <a:srgbClr val="002060"/>
                </a:solidFill>
                <a:latin typeface="Arial" charset="0"/>
                <a:cs typeface="Arial" charset="0"/>
              </a:rPr>
              <a:t>Ukoliko pravila turnira ne određuju drugačije:</a:t>
            </a:r>
          </a:p>
          <a:p>
            <a:pPr>
              <a:lnSpc>
                <a:spcPct val="80000"/>
              </a:lnSpc>
            </a:pPr>
            <a:r>
              <a:rPr lang="hr-HR" sz="2000" b="1" dirty="0">
                <a:solidFill>
                  <a:srgbClr val="002060"/>
                </a:solidFill>
                <a:latin typeface="Arial" charset="0"/>
                <a:cs typeface="Arial" charset="0"/>
              </a:rPr>
              <a:t>F.8. </a:t>
            </a:r>
            <a:r>
              <a:rPr lang="hr-HR" sz="2000" dirty="0">
                <a:solidFill>
                  <a:srgbClr val="002060"/>
                </a:solidFill>
                <a:latin typeface="Arial" charset="0"/>
                <a:cs typeface="Arial" charset="0"/>
              </a:rPr>
              <a:t>Igrač koji je odsutan jedno kolo bez prethodne najave napustio je turnir.</a:t>
            </a:r>
            <a:endParaRPr lang="hr-HR" sz="2000" b="1" dirty="0">
              <a:solidFill>
                <a:srgbClr val="002060"/>
              </a:solidFill>
              <a:latin typeface="Arial" charset="0"/>
              <a:cs typeface="Arial" charset="0"/>
            </a:endParaRPr>
          </a:p>
          <a:p>
            <a:pPr>
              <a:lnSpc>
                <a:spcPct val="80000"/>
              </a:lnSpc>
            </a:pPr>
            <a:r>
              <a:rPr lang="hr-HR" sz="2000" b="1" dirty="0">
                <a:solidFill>
                  <a:srgbClr val="002060"/>
                </a:solidFill>
                <a:latin typeface="Arial" charset="0"/>
                <a:cs typeface="Arial" charset="0"/>
              </a:rPr>
              <a:t>F.9. </a:t>
            </a:r>
            <a:r>
              <a:rPr lang="hr-HR" sz="2000" dirty="0">
                <a:solidFill>
                  <a:srgbClr val="002060"/>
                </a:solidFill>
                <a:latin typeface="Arial" charset="0"/>
                <a:cs typeface="Arial" charset="0"/>
              </a:rPr>
              <a:t>Za određivanje parova prekinute partije se smatraju neriješenim</a:t>
            </a:r>
            <a:endParaRPr lang="hr-HR" sz="2000" b="1" dirty="0">
              <a:solidFill>
                <a:srgbClr val="002060"/>
              </a:solidFill>
              <a:latin typeface="Arial" charset="0"/>
              <a:cs typeface="Arial" charset="0"/>
            </a:endParaRPr>
          </a:p>
          <a:p>
            <a:pPr>
              <a:lnSpc>
                <a:spcPct val="80000"/>
              </a:lnSpc>
            </a:pPr>
            <a:r>
              <a:rPr lang="hr-HR" sz="2000" b="1" dirty="0">
                <a:solidFill>
                  <a:srgbClr val="002060"/>
                </a:solidFill>
                <a:latin typeface="Arial" charset="0"/>
                <a:cs typeface="Arial" charset="0"/>
              </a:rPr>
              <a:t>F.10. </a:t>
            </a:r>
            <a:r>
              <a:rPr lang="hr-HR" sz="2000" dirty="0">
                <a:solidFill>
                  <a:srgbClr val="002060"/>
                </a:solidFill>
                <a:latin typeface="Arial" charset="0"/>
                <a:cs typeface="Arial" charset="0"/>
              </a:rPr>
              <a:t>Kriteriji u svrhu određivanja konačnog poretka:</a:t>
            </a:r>
          </a:p>
          <a:p>
            <a:pPr>
              <a:lnSpc>
                <a:spcPct val="80000"/>
              </a:lnSpc>
            </a:pPr>
            <a:r>
              <a:rPr lang="hr-HR" sz="2000" dirty="0">
                <a:solidFill>
                  <a:srgbClr val="002060"/>
                </a:solidFill>
                <a:latin typeface="Arial" charset="0"/>
                <a:cs typeface="Arial" charset="0"/>
              </a:rPr>
              <a:t>najveći broj osvojenih bodova (ako više igrača ima jednak broj bodova novčane nagrade se dijele)</a:t>
            </a:r>
          </a:p>
          <a:p>
            <a:pPr>
              <a:lnSpc>
                <a:spcPct val="80000"/>
              </a:lnSpc>
            </a:pPr>
            <a:r>
              <a:rPr lang="hr-HR" sz="2000" dirty="0">
                <a:solidFill>
                  <a:srgbClr val="002060"/>
                </a:solidFill>
                <a:latin typeface="Arial" charset="0"/>
                <a:cs typeface="Arial" charset="0"/>
              </a:rPr>
              <a:t>kad je u pitanju prvo mjesto, najbolji rezultat u međusobnim partijama</a:t>
            </a:r>
          </a:p>
          <a:p>
            <a:pPr>
              <a:lnSpc>
                <a:spcPct val="80000"/>
              </a:lnSpc>
            </a:pPr>
            <a:r>
              <a:rPr lang="hr-HR" sz="2000" dirty="0">
                <a:solidFill>
                  <a:srgbClr val="002060"/>
                </a:solidFill>
                <a:latin typeface="Arial" charset="0"/>
                <a:cs typeface="Arial" charset="0"/>
              </a:rPr>
              <a:t>najveći prosječni rejting protivnika</a:t>
            </a:r>
          </a:p>
          <a:p>
            <a:pPr>
              <a:lnSpc>
                <a:spcPct val="80000"/>
              </a:lnSpc>
            </a:pPr>
            <a:r>
              <a:rPr lang="hr-HR" sz="2000" dirty="0">
                <a:solidFill>
                  <a:srgbClr val="002060"/>
                </a:solidFill>
                <a:latin typeface="Arial" charset="0"/>
                <a:cs typeface="Arial" charset="0"/>
              </a:rPr>
              <a:t>ždrijeb</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DAN 3</a:t>
            </a:r>
          </a:p>
        </p:txBody>
      </p:sp>
      <p:sp>
        <p:nvSpPr>
          <p:cNvPr id="3" name="Content Placeholder 2"/>
          <p:cNvSpPr>
            <a:spLocks noGrp="1"/>
          </p:cNvSpPr>
          <p:nvPr>
            <p:ph idx="1"/>
          </p:nvPr>
        </p:nvSpPr>
        <p:spPr/>
        <p:txBody>
          <a:bodyPr/>
          <a:lstStyle/>
          <a:p>
            <a:r>
              <a:rPr lang="hr-HR" dirty="0">
                <a:solidFill>
                  <a:srgbClr val="002060"/>
                </a:solidFill>
              </a:rPr>
              <a:t>Uvodni pozdrav</a:t>
            </a:r>
          </a:p>
          <a:p>
            <a:r>
              <a:rPr lang="hr-HR" dirty="0">
                <a:solidFill>
                  <a:srgbClr val="002060"/>
                </a:solidFill>
              </a:rPr>
              <a:t>Što nas danas čeka?</a:t>
            </a:r>
          </a:p>
          <a:p>
            <a:r>
              <a:rPr lang="hr-HR" dirty="0">
                <a:solidFill>
                  <a:srgbClr val="002060"/>
                </a:solidFill>
              </a:rPr>
              <a:t>Izlaganje: Maroje </a:t>
            </a:r>
            <a:r>
              <a:rPr lang="hr-HR" dirty="0" err="1">
                <a:solidFill>
                  <a:srgbClr val="002060"/>
                </a:solidFill>
              </a:rPr>
              <a:t>Portada</a:t>
            </a:r>
            <a:r>
              <a:rPr lang="hr-HR" dirty="0">
                <a:solidFill>
                  <a:srgbClr val="002060"/>
                </a:solidFill>
              </a:rPr>
              <a:t> (3. dio)</a:t>
            </a:r>
          </a:p>
          <a:p>
            <a:r>
              <a:rPr lang="hr-HR" dirty="0">
                <a:solidFill>
                  <a:srgbClr val="002060"/>
                </a:solidFill>
              </a:rPr>
              <a:t>Razgovor i priprema za ispite</a:t>
            </a:r>
          </a:p>
          <a:p>
            <a:r>
              <a:rPr lang="hr-HR" dirty="0">
                <a:solidFill>
                  <a:srgbClr val="002060"/>
                </a:solidFill>
              </a:rPr>
              <a:t>Ispiti</a:t>
            </a:r>
          </a:p>
        </p:txBody>
      </p:sp>
      <p:sp>
        <p:nvSpPr>
          <p:cNvPr id="4" name="Slide Number Placeholder 3"/>
          <p:cNvSpPr>
            <a:spLocks noGrp="1"/>
          </p:cNvSpPr>
          <p:nvPr>
            <p:ph type="sldNum" sz="quarter" idx="11"/>
          </p:nvPr>
        </p:nvSpPr>
        <p:spPr/>
        <p:txBody>
          <a:bodyPr/>
          <a:lstStyle/>
          <a:p>
            <a:fld id="{9CFA1C66-7F35-4C2B-A149-4061A2BD3423}" type="slidenum">
              <a:rPr lang="hr-HR" smtClean="0"/>
              <a:pPr/>
              <a:t>105</a:t>
            </a:fld>
            <a:endParaRPr lang="hr-H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4800" dirty="0"/>
              <a:t>Što nas danas čeka?</a:t>
            </a:r>
          </a:p>
        </p:txBody>
      </p:sp>
      <p:sp>
        <p:nvSpPr>
          <p:cNvPr id="3" name="Content Placeholder 2"/>
          <p:cNvSpPr>
            <a:spLocks noGrp="1"/>
          </p:cNvSpPr>
          <p:nvPr>
            <p:ph idx="1"/>
          </p:nvPr>
        </p:nvSpPr>
        <p:spPr/>
        <p:txBody>
          <a:bodyPr/>
          <a:lstStyle/>
          <a:p>
            <a:r>
              <a:rPr lang="hr-HR" sz="2000" dirty="0">
                <a:solidFill>
                  <a:srgbClr val="002060"/>
                </a:solidFill>
              </a:rPr>
              <a:t>Tema 1: Registracijski pravilnik HŠS</a:t>
            </a:r>
          </a:p>
          <a:p>
            <a:pPr lvl="1"/>
            <a:r>
              <a:rPr lang="hr-HR" sz="2000" dirty="0">
                <a:solidFill>
                  <a:srgbClr val="002060"/>
                </a:solidFill>
              </a:rPr>
              <a:t>Predavač: SR, MP</a:t>
            </a:r>
          </a:p>
          <a:p>
            <a:r>
              <a:rPr lang="hr-HR" sz="2000" dirty="0">
                <a:solidFill>
                  <a:srgbClr val="002060"/>
                </a:solidFill>
              </a:rPr>
              <a:t>Tema 2: Pravilnik o ekipnim natjecanjima HŠS-a</a:t>
            </a:r>
          </a:p>
          <a:p>
            <a:pPr lvl="1"/>
            <a:r>
              <a:rPr lang="hr-HR" sz="2000" dirty="0">
                <a:solidFill>
                  <a:srgbClr val="002060"/>
                </a:solidFill>
              </a:rPr>
              <a:t>Predavač: SR, MP</a:t>
            </a:r>
          </a:p>
          <a:p>
            <a:r>
              <a:rPr lang="hr-HR" sz="2000" dirty="0">
                <a:solidFill>
                  <a:srgbClr val="002060"/>
                </a:solidFill>
              </a:rPr>
              <a:t>Tema 3: Pravilnik o natjecanjima HŠS-a</a:t>
            </a:r>
          </a:p>
          <a:p>
            <a:pPr lvl="1"/>
            <a:r>
              <a:rPr lang="hr-HR" sz="2000" dirty="0">
                <a:solidFill>
                  <a:srgbClr val="002060"/>
                </a:solidFill>
              </a:rPr>
              <a:t>Predavač</a:t>
            </a:r>
            <a:r>
              <a:rPr lang="hr-HR" sz="2000">
                <a:solidFill>
                  <a:srgbClr val="002060"/>
                </a:solidFill>
              </a:rPr>
              <a:t>: SR, MP</a:t>
            </a:r>
            <a:endParaRPr lang="hr-HR" sz="2000" dirty="0">
              <a:solidFill>
                <a:srgbClr val="002060"/>
              </a:solidFill>
            </a:endParaRPr>
          </a:p>
          <a:p>
            <a:r>
              <a:rPr lang="hr-HR" sz="2000" dirty="0">
                <a:solidFill>
                  <a:srgbClr val="002060"/>
                </a:solidFill>
              </a:rPr>
              <a:t>Tema 4: Propisi FIDE o ratingu</a:t>
            </a:r>
          </a:p>
          <a:p>
            <a:pPr lvl="1"/>
            <a:r>
              <a:rPr lang="hr-HR" sz="2000" dirty="0">
                <a:solidFill>
                  <a:srgbClr val="002060"/>
                </a:solidFill>
              </a:rPr>
              <a:t>Predavač: SR, MP</a:t>
            </a:r>
          </a:p>
          <a:p>
            <a:r>
              <a:rPr lang="hr-HR" sz="2000" dirty="0">
                <a:solidFill>
                  <a:srgbClr val="002060"/>
                </a:solidFill>
              </a:rPr>
              <a:t>Razgovor o pojedinim temama</a:t>
            </a:r>
          </a:p>
          <a:p>
            <a:r>
              <a:rPr lang="hr-HR" sz="2000" dirty="0">
                <a:solidFill>
                  <a:srgbClr val="002060"/>
                </a:solidFill>
              </a:rPr>
              <a:t>Priprema za ispite</a:t>
            </a:r>
          </a:p>
          <a:p>
            <a:r>
              <a:rPr lang="hr-HR" sz="2000" dirty="0">
                <a:solidFill>
                  <a:srgbClr val="002060"/>
                </a:solidFill>
              </a:rPr>
              <a:t>Ispiti</a:t>
            </a:r>
          </a:p>
        </p:txBody>
      </p:sp>
      <p:sp>
        <p:nvSpPr>
          <p:cNvPr id="4" name="Slide Number Placeholder 3"/>
          <p:cNvSpPr>
            <a:spLocks noGrp="1"/>
          </p:cNvSpPr>
          <p:nvPr>
            <p:ph type="sldNum" sz="quarter" idx="11"/>
          </p:nvPr>
        </p:nvSpPr>
        <p:spPr/>
        <p:txBody>
          <a:bodyPr/>
          <a:lstStyle/>
          <a:p>
            <a:fld id="{9CFA1C66-7F35-4C2B-A149-4061A2BD3423}" type="slidenum">
              <a:rPr lang="hr-HR" smtClean="0"/>
              <a:pPr/>
              <a:t>106</a:t>
            </a:fld>
            <a:endParaRPr lang="hr-H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4000504"/>
            <a:ext cx="7772400" cy="1362075"/>
          </a:xfrm>
        </p:spPr>
        <p:txBody>
          <a:bodyPr/>
          <a:lstStyle/>
          <a:p>
            <a:pPr algn="ctr"/>
            <a:r>
              <a:rPr lang="hr-HR" dirty="0"/>
              <a:t>Pitanja?</a:t>
            </a:r>
          </a:p>
        </p:txBody>
      </p:sp>
      <p:sp>
        <p:nvSpPr>
          <p:cNvPr id="3" name="Text Placeholder 2"/>
          <p:cNvSpPr>
            <a:spLocks noGrp="1"/>
          </p:cNvSpPr>
          <p:nvPr>
            <p:ph type="body" idx="1"/>
          </p:nvPr>
        </p:nvSpPr>
        <p:spPr>
          <a:xfrm>
            <a:off x="1000100" y="1785926"/>
            <a:ext cx="7772400" cy="1500187"/>
          </a:xfrm>
        </p:spPr>
        <p:txBody>
          <a:bodyPr/>
          <a:lstStyle/>
          <a:p>
            <a:pPr algn="ctr"/>
            <a:r>
              <a:rPr lang="hr-HR" sz="5400" dirty="0">
                <a:solidFill>
                  <a:srgbClr val="002060"/>
                </a:solidFill>
              </a:rPr>
              <a:t>HVALA NA PAŽNJI!</a:t>
            </a:r>
          </a:p>
        </p:txBody>
      </p:sp>
      <p:sp>
        <p:nvSpPr>
          <p:cNvPr id="4" name="Slide Number Placeholder 3"/>
          <p:cNvSpPr>
            <a:spLocks noGrp="1"/>
          </p:cNvSpPr>
          <p:nvPr>
            <p:ph type="sldNum" sz="quarter" idx="11"/>
          </p:nvPr>
        </p:nvSpPr>
        <p:spPr/>
        <p:txBody>
          <a:bodyPr/>
          <a:lstStyle/>
          <a:p>
            <a:fld id="{9CFA1C66-7F35-4C2B-A149-4061A2BD3423}" type="slidenum">
              <a:rPr lang="hr-HR" smtClean="0"/>
              <a:pPr/>
              <a:t>107</a:t>
            </a:fld>
            <a:endParaRPr lang="hr-H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Swiss Manager</a:t>
            </a:r>
          </a:p>
        </p:txBody>
      </p:sp>
      <p:graphicFrame>
        <p:nvGraphicFramePr>
          <p:cNvPr id="5" name="Content Placeholder 4"/>
          <p:cNvGraphicFramePr>
            <a:graphicFrameLocks noGrp="1"/>
          </p:cNvGraphicFramePr>
          <p:nvPr>
            <p:ph idx="1"/>
          </p:nvPr>
        </p:nvGraphicFramePr>
        <p:xfrm>
          <a:off x="1142976" y="1285860"/>
          <a:ext cx="6858000" cy="437896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370840">
                <a:tc>
                  <a:txBody>
                    <a:bodyPr/>
                    <a:lstStyle/>
                    <a:p>
                      <a:pPr algn="ctr"/>
                      <a:r>
                        <a:rPr lang="hr-HR" sz="1600" dirty="0">
                          <a:solidFill>
                            <a:srgbClr val="C00000"/>
                          </a:solidFill>
                        </a:rPr>
                        <a:t>Akcija</a:t>
                      </a:r>
                    </a:p>
                  </a:txBody>
                  <a:tcPr/>
                </a:tc>
                <a:tc>
                  <a:txBody>
                    <a:bodyPr/>
                    <a:lstStyle/>
                    <a:p>
                      <a:pPr algn="ctr"/>
                      <a:r>
                        <a:rPr lang="hr-HR" sz="1600" dirty="0">
                          <a:solidFill>
                            <a:srgbClr val="C00000"/>
                          </a:solidFill>
                        </a:rPr>
                        <a:t>Izbornik</a:t>
                      </a:r>
                    </a:p>
                  </a:txBody>
                  <a:tcPr/>
                </a:tc>
                <a:tc>
                  <a:txBody>
                    <a:bodyPr/>
                    <a:lstStyle/>
                    <a:p>
                      <a:pPr algn="ctr"/>
                      <a:r>
                        <a:rPr lang="hr-HR" sz="1600" dirty="0">
                          <a:solidFill>
                            <a:srgbClr val="C00000"/>
                          </a:solidFill>
                        </a:rPr>
                        <a:t>Prečac</a:t>
                      </a:r>
                    </a:p>
                  </a:txBody>
                  <a:tcPr/>
                </a:tc>
                <a:extLst>
                  <a:ext uri="{0D108BD9-81ED-4DB2-BD59-A6C34878D82A}">
                    <a16:rowId xmlns:a16="http://schemas.microsoft.com/office/drawing/2014/main" val="10000"/>
                  </a:ext>
                </a:extLst>
              </a:tr>
              <a:tr h="370840">
                <a:tc>
                  <a:txBody>
                    <a:bodyPr/>
                    <a:lstStyle/>
                    <a:p>
                      <a:r>
                        <a:rPr lang="hr-HR" sz="1600" dirty="0"/>
                        <a:t>8. Isključiti igrača</a:t>
                      </a:r>
                    </a:p>
                  </a:txBody>
                  <a:tcPr/>
                </a:tc>
                <a:tc>
                  <a:txBody>
                    <a:bodyPr/>
                    <a:lstStyle/>
                    <a:p>
                      <a:r>
                        <a:rPr lang="hr-HR" sz="1600" dirty="0"/>
                        <a:t>{Parovi/Iskluči igrača…}</a:t>
                      </a:r>
                    </a:p>
                  </a:txBody>
                  <a:tcPr/>
                </a:tc>
                <a:tc>
                  <a:txBody>
                    <a:bodyPr/>
                    <a:lstStyle/>
                    <a:p>
                      <a:endParaRPr lang="hr-HR" sz="1600"/>
                    </a:p>
                  </a:txBody>
                  <a:tcPr/>
                </a:tc>
                <a:extLst>
                  <a:ext uri="{0D108BD9-81ED-4DB2-BD59-A6C34878D82A}">
                    <a16:rowId xmlns:a16="http://schemas.microsoft.com/office/drawing/2014/main" val="10001"/>
                  </a:ext>
                </a:extLst>
              </a:tr>
              <a:tr h="370840">
                <a:tc>
                  <a:txBody>
                    <a:bodyPr/>
                    <a:lstStyle/>
                    <a:p>
                      <a:r>
                        <a:rPr lang="hr-HR" sz="1600" dirty="0"/>
                        <a:t>9. Postaviti igrača</a:t>
                      </a:r>
                    </a:p>
                  </a:txBody>
                  <a:tcPr/>
                </a:tc>
                <a:tc>
                  <a:txBody>
                    <a:bodyPr/>
                    <a:lstStyle/>
                    <a:p>
                      <a:r>
                        <a:rPr lang="hr-HR" sz="1600" dirty="0"/>
                        <a:t>{Parovi/Postavi (novog) igrača…}</a:t>
                      </a:r>
                    </a:p>
                  </a:txBody>
                  <a:tcPr/>
                </a:tc>
                <a:tc>
                  <a:txBody>
                    <a:bodyPr/>
                    <a:lstStyle/>
                    <a:p>
                      <a:endParaRPr lang="hr-HR" sz="1600"/>
                    </a:p>
                  </a:txBody>
                  <a:tcPr/>
                </a:tc>
                <a:extLst>
                  <a:ext uri="{0D108BD9-81ED-4DB2-BD59-A6C34878D82A}">
                    <a16:rowId xmlns:a16="http://schemas.microsoft.com/office/drawing/2014/main" val="10002"/>
                  </a:ext>
                </a:extLst>
              </a:tr>
              <a:tr h="370840">
                <a:tc>
                  <a:txBody>
                    <a:bodyPr/>
                    <a:lstStyle/>
                    <a:p>
                      <a:r>
                        <a:rPr lang="hr-HR" sz="1600" dirty="0"/>
                        <a:t>10. Spariti parove određenog kola</a:t>
                      </a:r>
                    </a:p>
                  </a:txBody>
                  <a:tcPr/>
                </a:tc>
                <a:tc>
                  <a:txBody>
                    <a:bodyPr/>
                    <a:lstStyle/>
                    <a:p>
                      <a:r>
                        <a:rPr lang="hr-HR" sz="1600" dirty="0"/>
                        <a:t>{Parovi/Izbornik parova}</a:t>
                      </a:r>
                    </a:p>
                  </a:txBody>
                  <a:tcPr/>
                </a:tc>
                <a:tc>
                  <a:txBody>
                    <a:bodyPr/>
                    <a:lstStyle/>
                    <a:p>
                      <a:pPr algn="ctr"/>
                      <a:r>
                        <a:rPr lang="hr-HR" sz="1600" dirty="0"/>
                        <a:t>F6</a:t>
                      </a:r>
                    </a:p>
                  </a:txBody>
                  <a:tcPr/>
                </a:tc>
                <a:extLst>
                  <a:ext uri="{0D108BD9-81ED-4DB2-BD59-A6C34878D82A}">
                    <a16:rowId xmlns:a16="http://schemas.microsoft.com/office/drawing/2014/main" val="10003"/>
                  </a:ext>
                </a:extLst>
              </a:tr>
              <a:tr h="370840">
                <a:tc>
                  <a:txBody>
                    <a:bodyPr/>
                    <a:lstStyle/>
                    <a:p>
                      <a:r>
                        <a:rPr lang="hr-HR" sz="1600" dirty="0"/>
                        <a:t>11. Isprintati parove</a:t>
                      </a:r>
                    </a:p>
                  </a:txBody>
                  <a:tcPr/>
                </a:tc>
                <a:tc>
                  <a:txBody>
                    <a:bodyPr/>
                    <a:lstStyle/>
                    <a:p>
                      <a:r>
                        <a:rPr lang="hr-HR" sz="1600" dirty="0"/>
                        <a:t>{Liste/Rezultati}</a:t>
                      </a:r>
                    </a:p>
                  </a:txBody>
                  <a:tcPr/>
                </a:tc>
                <a:tc>
                  <a:txBody>
                    <a:bodyPr/>
                    <a:lstStyle/>
                    <a:p>
                      <a:pPr algn="ctr"/>
                      <a:r>
                        <a:rPr lang="hr-HR" sz="1600" dirty="0"/>
                        <a:t>F9</a:t>
                      </a:r>
                    </a:p>
                  </a:txBody>
                  <a:tcPr/>
                </a:tc>
                <a:extLst>
                  <a:ext uri="{0D108BD9-81ED-4DB2-BD59-A6C34878D82A}">
                    <a16:rowId xmlns:a16="http://schemas.microsoft.com/office/drawing/2014/main" val="10004"/>
                  </a:ext>
                </a:extLst>
              </a:tr>
              <a:tr h="370840">
                <a:tc>
                  <a:txBody>
                    <a:bodyPr/>
                    <a:lstStyle/>
                    <a:p>
                      <a:r>
                        <a:rPr lang="hr-HR" sz="1600" dirty="0"/>
                        <a:t>12. Unijeti rezultate</a:t>
                      </a:r>
                    </a:p>
                  </a:txBody>
                  <a:tcPr/>
                </a:tc>
                <a:tc>
                  <a:txBody>
                    <a:bodyPr/>
                    <a:lstStyle/>
                    <a:p>
                      <a:r>
                        <a:rPr lang="hr-HR" sz="1600" dirty="0"/>
                        <a:t>{Unos/Rezultati}</a:t>
                      </a:r>
                    </a:p>
                  </a:txBody>
                  <a:tcPr/>
                </a:tc>
                <a:tc>
                  <a:txBody>
                    <a:bodyPr/>
                    <a:lstStyle/>
                    <a:p>
                      <a:pPr algn="ctr"/>
                      <a:r>
                        <a:rPr lang="hr-HR" sz="1600" dirty="0"/>
                        <a:t>F7</a:t>
                      </a:r>
                    </a:p>
                  </a:txBody>
                  <a:tcPr/>
                </a:tc>
                <a:extLst>
                  <a:ext uri="{0D108BD9-81ED-4DB2-BD59-A6C34878D82A}">
                    <a16:rowId xmlns:a16="http://schemas.microsoft.com/office/drawing/2014/main" val="10005"/>
                  </a:ext>
                </a:extLst>
              </a:tr>
              <a:tr h="370840">
                <a:tc>
                  <a:txBody>
                    <a:bodyPr/>
                    <a:lstStyle/>
                    <a:p>
                      <a:r>
                        <a:rPr lang="hr-HR" sz="1600" dirty="0"/>
                        <a:t>13. Isprintati stanje nakon određenog kola</a:t>
                      </a:r>
                    </a:p>
                  </a:txBody>
                  <a:tcPr/>
                </a:tc>
                <a:tc>
                  <a:txBody>
                    <a:bodyPr/>
                    <a:lstStyle/>
                    <a:p>
                      <a:r>
                        <a:rPr lang="hr-HR" sz="1600" dirty="0"/>
                        <a:t>{Liste/Privremeni/konačan poredak}</a:t>
                      </a:r>
                    </a:p>
                  </a:txBody>
                  <a:tcPr/>
                </a:tc>
                <a:tc>
                  <a:txBody>
                    <a:bodyPr/>
                    <a:lstStyle/>
                    <a:p>
                      <a:pPr algn="ctr"/>
                      <a:r>
                        <a:rPr lang="hr-HR" sz="1600" dirty="0"/>
                        <a:t>F5</a:t>
                      </a:r>
                    </a:p>
                  </a:txBody>
                  <a:tcPr/>
                </a:tc>
                <a:extLst>
                  <a:ext uri="{0D108BD9-81ED-4DB2-BD59-A6C34878D82A}">
                    <a16:rowId xmlns:a16="http://schemas.microsoft.com/office/drawing/2014/main" val="10006"/>
                  </a:ext>
                </a:extLst>
              </a:tr>
              <a:tr h="370840">
                <a:tc>
                  <a:txBody>
                    <a:bodyPr/>
                    <a:lstStyle/>
                    <a:p>
                      <a:r>
                        <a:rPr lang="hr-HR" sz="1600" dirty="0"/>
                        <a:t>14. Završiti sa radom</a:t>
                      </a:r>
                    </a:p>
                  </a:txBody>
                  <a:tcPr/>
                </a:tc>
                <a:tc>
                  <a:txBody>
                    <a:bodyPr/>
                    <a:lstStyle/>
                    <a:p>
                      <a:pPr algn="l"/>
                      <a:r>
                        <a:rPr lang="hr-HR" sz="1600" dirty="0"/>
                        <a:t>{Datoteka/Izlaz}</a:t>
                      </a:r>
                    </a:p>
                  </a:txBody>
                  <a:tcPr/>
                </a:tc>
                <a:tc>
                  <a:txBody>
                    <a:bodyPr/>
                    <a:lstStyle/>
                    <a:p>
                      <a:r>
                        <a:rPr lang="hr-HR" sz="1600" dirty="0"/>
                        <a:t>&lt;ALT&gt;+&lt;F4&gt;</a:t>
                      </a:r>
                    </a:p>
                  </a:txBody>
                  <a:tcPr/>
                </a:tc>
                <a:extLst>
                  <a:ext uri="{0D108BD9-81ED-4DB2-BD59-A6C34878D82A}">
                    <a16:rowId xmlns:a16="http://schemas.microsoft.com/office/drawing/2014/main" val="10007"/>
                  </a:ext>
                </a:extLst>
              </a:tr>
              <a:tr h="370840">
                <a:tc>
                  <a:txBody>
                    <a:bodyPr/>
                    <a:lstStyle/>
                    <a:p>
                      <a:r>
                        <a:rPr lang="hr-HR" sz="1600" dirty="0"/>
                        <a:t>15. Redovito snimati podatke!!</a:t>
                      </a:r>
                    </a:p>
                  </a:txBody>
                  <a:tcPr/>
                </a:tc>
                <a:tc>
                  <a:txBody>
                    <a:bodyPr/>
                    <a:lstStyle/>
                    <a:p>
                      <a:r>
                        <a:rPr lang="hr-HR" sz="1600" dirty="0"/>
                        <a:t>{Datoteka/Zapamti turnir}</a:t>
                      </a:r>
                    </a:p>
                  </a:txBody>
                  <a:tcPr/>
                </a:tc>
                <a:tc>
                  <a:txBody>
                    <a:bodyPr/>
                    <a:lstStyle/>
                    <a:p>
                      <a:r>
                        <a:rPr lang="hr-HR" sz="1600" dirty="0"/>
                        <a:t>&lt;CTRL&gt;+&lt;S&gt;</a:t>
                      </a:r>
                    </a:p>
                  </a:txBody>
                  <a:tcPr/>
                </a:tc>
                <a:extLst>
                  <a:ext uri="{0D108BD9-81ED-4DB2-BD59-A6C34878D82A}">
                    <a16:rowId xmlns:a16="http://schemas.microsoft.com/office/drawing/2014/main" val="10008"/>
                  </a:ext>
                </a:extLst>
              </a:tr>
            </a:tbl>
          </a:graphicData>
        </a:graphic>
      </p:graphicFrame>
      <p:sp>
        <p:nvSpPr>
          <p:cNvPr id="4" name="Slide Number Placeholder 3"/>
          <p:cNvSpPr>
            <a:spLocks noGrp="1"/>
          </p:cNvSpPr>
          <p:nvPr>
            <p:ph type="sldNum" sz="quarter" idx="11"/>
          </p:nvPr>
        </p:nvSpPr>
        <p:spPr/>
        <p:txBody>
          <a:bodyPr/>
          <a:lstStyle/>
          <a:p>
            <a:fld id="{9CFA1C66-7F35-4C2B-A149-4061A2BD3423}" type="slidenum">
              <a:rPr lang="hr-HR" smtClean="0"/>
              <a:pPr/>
              <a:t>11</a:t>
            </a:fld>
            <a:endParaRPr lang="hr-H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9CFA1C66-7F35-4C2B-A149-4061A2BD3423}" type="slidenum">
              <a:rPr lang="hr-HR" smtClean="0"/>
              <a:pPr/>
              <a:t>12</a:t>
            </a:fld>
            <a:endParaRPr lang="hr-HR"/>
          </a:p>
        </p:txBody>
      </p:sp>
      <p:sp>
        <p:nvSpPr>
          <p:cNvPr id="3" name="TextBox 2"/>
          <p:cNvSpPr txBox="1"/>
          <p:nvPr/>
        </p:nvSpPr>
        <p:spPr>
          <a:xfrm>
            <a:off x="1500166" y="2786058"/>
            <a:ext cx="5214974" cy="861774"/>
          </a:xfrm>
          <a:prstGeom prst="rect">
            <a:avLst/>
          </a:prstGeom>
          <a:noFill/>
        </p:spPr>
        <p:txBody>
          <a:bodyPr wrap="square" rtlCol="0">
            <a:spAutoFit/>
          </a:bodyPr>
          <a:lstStyle/>
          <a:p>
            <a:r>
              <a:rPr lang="hr-HR" sz="5000" dirty="0"/>
              <a:t>Kraj prvog dana!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DAN 2</a:t>
            </a:r>
            <a:endParaRPr lang="en-US" dirty="0"/>
          </a:p>
        </p:txBody>
      </p:sp>
      <p:sp>
        <p:nvSpPr>
          <p:cNvPr id="3" name="Content Placeholder 2"/>
          <p:cNvSpPr>
            <a:spLocks noGrp="1"/>
          </p:cNvSpPr>
          <p:nvPr>
            <p:ph idx="1"/>
          </p:nvPr>
        </p:nvSpPr>
        <p:spPr/>
        <p:txBody>
          <a:bodyPr/>
          <a:lstStyle/>
          <a:p>
            <a:r>
              <a:rPr lang="hr-HR" dirty="0">
                <a:solidFill>
                  <a:srgbClr val="002060"/>
                </a:solidFill>
              </a:rPr>
              <a:t>Uvodni pozdrav</a:t>
            </a:r>
          </a:p>
          <a:p>
            <a:r>
              <a:rPr lang="hr-HR" dirty="0">
                <a:solidFill>
                  <a:srgbClr val="002060"/>
                </a:solidFill>
              </a:rPr>
              <a:t>Što nas danas čeka?</a:t>
            </a:r>
          </a:p>
          <a:p>
            <a:r>
              <a:rPr lang="hr-HR" dirty="0">
                <a:solidFill>
                  <a:srgbClr val="002060"/>
                </a:solidFill>
              </a:rPr>
              <a:t>Izlaganje: Maroje </a:t>
            </a:r>
            <a:r>
              <a:rPr lang="hr-HR" dirty="0" err="1">
                <a:solidFill>
                  <a:srgbClr val="002060"/>
                </a:solidFill>
              </a:rPr>
              <a:t>Portada</a:t>
            </a:r>
            <a:r>
              <a:rPr lang="hr-HR" dirty="0">
                <a:solidFill>
                  <a:srgbClr val="002060"/>
                </a:solidFill>
              </a:rPr>
              <a:t> (2. dio)</a:t>
            </a:r>
          </a:p>
          <a:p>
            <a:r>
              <a:rPr lang="hr-HR" dirty="0">
                <a:solidFill>
                  <a:srgbClr val="002060"/>
                </a:solidFill>
              </a:rPr>
              <a:t>Pauza za ručak</a:t>
            </a:r>
          </a:p>
          <a:p>
            <a:r>
              <a:rPr lang="hr-HR" dirty="0">
                <a:solidFill>
                  <a:srgbClr val="002060"/>
                </a:solidFill>
              </a:rPr>
              <a:t>Izlaganje: Siniša Režek (2. dio)</a:t>
            </a:r>
          </a:p>
          <a:p>
            <a:r>
              <a:rPr lang="hr-HR" dirty="0">
                <a:solidFill>
                  <a:srgbClr val="002060"/>
                </a:solidFill>
              </a:rPr>
              <a:t>Izlaganje: Siniša Režek (3. dio)</a:t>
            </a:r>
          </a:p>
          <a:p>
            <a:endParaRPr lang="hr-HR" dirty="0">
              <a:solidFill>
                <a:srgbClr val="002060"/>
              </a:solidFill>
            </a:endParaRPr>
          </a:p>
          <a:p>
            <a:endParaRPr lang="en-US"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13</a:t>
            </a:fld>
            <a:endParaRPr lang="hr-H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4800" dirty="0"/>
              <a:t>Što nas danas čeka?</a:t>
            </a:r>
          </a:p>
        </p:txBody>
      </p:sp>
      <p:sp>
        <p:nvSpPr>
          <p:cNvPr id="3" name="Content Placeholder 2"/>
          <p:cNvSpPr>
            <a:spLocks noGrp="1"/>
          </p:cNvSpPr>
          <p:nvPr>
            <p:ph idx="1"/>
          </p:nvPr>
        </p:nvSpPr>
        <p:spPr/>
        <p:txBody>
          <a:bodyPr/>
          <a:lstStyle/>
          <a:p>
            <a:r>
              <a:rPr lang="hr-HR" sz="2400" dirty="0">
                <a:solidFill>
                  <a:srgbClr val="002060"/>
                </a:solidFill>
              </a:rPr>
              <a:t>Tema 1: Pravila šaha FIDE</a:t>
            </a:r>
          </a:p>
          <a:p>
            <a:pPr lvl="1"/>
            <a:r>
              <a:rPr lang="hr-HR" dirty="0">
                <a:solidFill>
                  <a:srgbClr val="002060"/>
                </a:solidFill>
              </a:rPr>
              <a:t>Članci 1-5	Predavač: Siniša </a:t>
            </a:r>
            <a:r>
              <a:rPr lang="hr-HR" dirty="0" err="1">
                <a:solidFill>
                  <a:srgbClr val="002060"/>
                </a:solidFill>
              </a:rPr>
              <a:t>Režek</a:t>
            </a:r>
            <a:endParaRPr lang="hr-HR" dirty="0">
              <a:solidFill>
                <a:srgbClr val="002060"/>
              </a:solidFill>
            </a:endParaRPr>
          </a:p>
          <a:p>
            <a:pPr lvl="1"/>
            <a:r>
              <a:rPr lang="hr-HR" dirty="0">
                <a:solidFill>
                  <a:srgbClr val="002060"/>
                </a:solidFill>
              </a:rPr>
              <a:t>Članak 6	Predavač: Siniša </a:t>
            </a:r>
            <a:r>
              <a:rPr lang="hr-HR" dirty="0" err="1">
                <a:solidFill>
                  <a:srgbClr val="002060"/>
                </a:solidFill>
              </a:rPr>
              <a:t>Režek</a:t>
            </a:r>
            <a:endParaRPr lang="hr-HR" dirty="0">
              <a:solidFill>
                <a:srgbClr val="002060"/>
              </a:solidFill>
            </a:endParaRPr>
          </a:p>
          <a:p>
            <a:pPr lvl="1"/>
            <a:r>
              <a:rPr lang="hr-HR" dirty="0">
                <a:solidFill>
                  <a:srgbClr val="002060"/>
                </a:solidFill>
              </a:rPr>
              <a:t>Članci 7-8	Predavač: Siniša </a:t>
            </a:r>
            <a:r>
              <a:rPr lang="hr-HR" dirty="0" err="1">
                <a:solidFill>
                  <a:srgbClr val="002060"/>
                </a:solidFill>
              </a:rPr>
              <a:t>Režek</a:t>
            </a:r>
            <a:endParaRPr lang="hr-HR" dirty="0">
              <a:solidFill>
                <a:srgbClr val="002060"/>
              </a:solidFill>
            </a:endParaRPr>
          </a:p>
          <a:p>
            <a:pPr lvl="1"/>
            <a:r>
              <a:rPr lang="hr-HR" dirty="0">
                <a:solidFill>
                  <a:srgbClr val="002060"/>
                </a:solidFill>
              </a:rPr>
              <a:t>Članci 9-14	Predavač: Siniša </a:t>
            </a:r>
            <a:r>
              <a:rPr lang="hr-HR" dirty="0" err="1">
                <a:solidFill>
                  <a:srgbClr val="002060"/>
                </a:solidFill>
              </a:rPr>
              <a:t>Režek</a:t>
            </a:r>
            <a:endParaRPr lang="hr-HR" dirty="0">
              <a:solidFill>
                <a:srgbClr val="002060"/>
              </a:solidFill>
            </a:endParaRPr>
          </a:p>
          <a:p>
            <a:pPr lvl="1"/>
            <a:r>
              <a:rPr lang="hr-HR" dirty="0">
                <a:solidFill>
                  <a:srgbClr val="002060"/>
                </a:solidFill>
              </a:rPr>
              <a:t>Dodaci		Predavač: Siniša </a:t>
            </a:r>
            <a:r>
              <a:rPr lang="hr-HR" dirty="0" err="1">
                <a:solidFill>
                  <a:srgbClr val="002060"/>
                </a:solidFill>
              </a:rPr>
              <a:t>Režek</a:t>
            </a:r>
            <a:endParaRPr lang="hr-HR" dirty="0">
              <a:solidFill>
                <a:srgbClr val="002060"/>
              </a:solidFill>
            </a:endParaRPr>
          </a:p>
          <a:p>
            <a:r>
              <a:rPr lang="hr-HR" sz="2400" dirty="0">
                <a:solidFill>
                  <a:srgbClr val="002060"/>
                </a:solidFill>
              </a:rPr>
              <a:t>Tema 2: Turnirska pravila FIDE</a:t>
            </a:r>
          </a:p>
          <a:p>
            <a:pPr lvl="1"/>
            <a:r>
              <a:rPr lang="hr-HR" dirty="0">
                <a:solidFill>
                  <a:srgbClr val="002060"/>
                </a:solidFill>
              </a:rPr>
              <a:t>Predavač: Siniša Režek</a:t>
            </a:r>
          </a:p>
          <a:p>
            <a:r>
              <a:rPr lang="hr-HR" sz="2400" dirty="0">
                <a:solidFill>
                  <a:srgbClr val="002060"/>
                </a:solidFill>
              </a:rPr>
              <a:t>Tema 3: Dodaci turnirskim pravilima FIDE. Kriteriji kod diobe mjesta.</a:t>
            </a:r>
          </a:p>
          <a:p>
            <a:pPr lvl="1"/>
            <a:r>
              <a:rPr lang="hr-HR" dirty="0">
                <a:solidFill>
                  <a:srgbClr val="002060"/>
                </a:solidFill>
              </a:rPr>
              <a:t>Predavač: Siniša Režek</a:t>
            </a:r>
          </a:p>
        </p:txBody>
      </p:sp>
      <p:sp>
        <p:nvSpPr>
          <p:cNvPr id="4" name="Slide Number Placeholder 3"/>
          <p:cNvSpPr>
            <a:spLocks noGrp="1"/>
          </p:cNvSpPr>
          <p:nvPr>
            <p:ph type="sldNum" sz="quarter" idx="11"/>
          </p:nvPr>
        </p:nvSpPr>
        <p:spPr/>
        <p:txBody>
          <a:bodyPr/>
          <a:lstStyle/>
          <a:p>
            <a:fld id="{9CFA1C66-7F35-4C2B-A149-4061A2BD3423}" type="slidenum">
              <a:rPr lang="hr-HR" smtClean="0"/>
              <a:pPr/>
              <a:t>14</a:t>
            </a:fld>
            <a:endParaRPr lang="hr-H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4800" dirty="0"/>
              <a:t>Što nas danas čeka?</a:t>
            </a:r>
          </a:p>
        </p:txBody>
      </p:sp>
      <p:sp>
        <p:nvSpPr>
          <p:cNvPr id="3" name="Content Placeholder 2"/>
          <p:cNvSpPr>
            <a:spLocks noGrp="1"/>
          </p:cNvSpPr>
          <p:nvPr>
            <p:ph idx="1"/>
          </p:nvPr>
        </p:nvSpPr>
        <p:spPr/>
        <p:txBody>
          <a:bodyPr/>
          <a:lstStyle/>
          <a:p>
            <a:r>
              <a:rPr lang="hr-HR" sz="2400" dirty="0">
                <a:solidFill>
                  <a:srgbClr val="002060"/>
                </a:solidFill>
              </a:rPr>
              <a:t>Praktični dio – digitalni šahovski sat</a:t>
            </a:r>
          </a:p>
          <a:p>
            <a:pPr lvl="1"/>
            <a:r>
              <a:rPr lang="hr-HR" dirty="0">
                <a:solidFill>
                  <a:srgbClr val="002060"/>
                </a:solidFill>
              </a:rPr>
              <a:t>Predavač: Maroje </a:t>
            </a:r>
            <a:r>
              <a:rPr lang="hr-HR" dirty="0" err="1">
                <a:solidFill>
                  <a:srgbClr val="002060"/>
                </a:solidFill>
              </a:rPr>
              <a:t>Portada</a:t>
            </a:r>
            <a:endParaRPr lang="hr-HR" dirty="0">
              <a:solidFill>
                <a:srgbClr val="002060"/>
              </a:solidFill>
            </a:endParaRPr>
          </a:p>
          <a:p>
            <a:r>
              <a:rPr lang="hr-HR" sz="2400" dirty="0">
                <a:solidFill>
                  <a:srgbClr val="002060"/>
                </a:solidFill>
              </a:rPr>
              <a:t>Tema 4: Turnirski sustavi (1)</a:t>
            </a:r>
          </a:p>
          <a:p>
            <a:pPr lvl="1"/>
            <a:r>
              <a:rPr lang="hr-HR" dirty="0">
                <a:solidFill>
                  <a:srgbClr val="002060"/>
                </a:solidFill>
              </a:rPr>
              <a:t>Kružni, Ševeninški i Kup sustav</a:t>
            </a:r>
          </a:p>
          <a:p>
            <a:pPr lvl="1"/>
            <a:r>
              <a:rPr lang="hr-HR" dirty="0">
                <a:solidFill>
                  <a:srgbClr val="002060"/>
                </a:solidFill>
              </a:rPr>
              <a:t>Predavač: Siniša </a:t>
            </a:r>
            <a:r>
              <a:rPr lang="hr-HR" dirty="0" err="1">
                <a:solidFill>
                  <a:srgbClr val="002060"/>
                </a:solidFill>
              </a:rPr>
              <a:t>Režek</a:t>
            </a:r>
            <a:endParaRPr lang="hr-HR" dirty="0">
              <a:solidFill>
                <a:srgbClr val="002060"/>
              </a:solidFill>
            </a:endParaRPr>
          </a:p>
          <a:p>
            <a:r>
              <a:rPr lang="hr-HR" sz="2400" dirty="0">
                <a:solidFill>
                  <a:srgbClr val="002060"/>
                </a:solidFill>
              </a:rPr>
              <a:t>Tema 5: Turnirski sustavi (2)</a:t>
            </a:r>
          </a:p>
          <a:p>
            <a:pPr lvl="1"/>
            <a:r>
              <a:rPr lang="hr-HR" dirty="0">
                <a:solidFill>
                  <a:srgbClr val="002060"/>
                </a:solidFill>
              </a:rPr>
              <a:t>Švicarski sustav</a:t>
            </a:r>
          </a:p>
          <a:p>
            <a:pPr lvl="1"/>
            <a:r>
              <a:rPr lang="hr-HR" dirty="0">
                <a:solidFill>
                  <a:srgbClr val="002060"/>
                </a:solidFill>
              </a:rPr>
              <a:t>Predavač: Siniša Režek</a:t>
            </a:r>
          </a:p>
          <a:p>
            <a:r>
              <a:rPr lang="hr-HR" sz="2400" dirty="0">
                <a:solidFill>
                  <a:srgbClr val="002060"/>
                </a:solidFill>
              </a:rPr>
              <a:t>Tema 6: Pravilnik o šahovskim sucima HŠS</a:t>
            </a:r>
          </a:p>
          <a:p>
            <a:pPr lvl="1"/>
            <a:r>
              <a:rPr lang="hr-HR" dirty="0">
                <a:solidFill>
                  <a:srgbClr val="002060"/>
                </a:solidFill>
              </a:rPr>
              <a:t>Predavač: Maroje </a:t>
            </a:r>
            <a:r>
              <a:rPr lang="hr-HR" dirty="0" err="1">
                <a:solidFill>
                  <a:srgbClr val="002060"/>
                </a:solidFill>
              </a:rPr>
              <a:t>Portada</a:t>
            </a:r>
            <a:endParaRPr lang="hr-HR"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15</a:t>
            </a:fld>
            <a:endParaRPr lang="hr-H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2786058"/>
            <a:ext cx="7772400" cy="1362075"/>
          </a:xfrm>
        </p:spPr>
        <p:txBody>
          <a:bodyPr/>
          <a:lstStyle/>
          <a:p>
            <a:pPr algn="ctr"/>
            <a:r>
              <a:rPr lang="hr-HR" dirty="0"/>
              <a:t>Pravila šaha fide</a:t>
            </a:r>
          </a:p>
        </p:txBody>
      </p:sp>
      <p:sp>
        <p:nvSpPr>
          <p:cNvPr id="3" name="Text Placeholder 2"/>
          <p:cNvSpPr>
            <a:spLocks noGrp="1"/>
          </p:cNvSpPr>
          <p:nvPr>
            <p:ph type="body" idx="1"/>
          </p:nvPr>
        </p:nvSpPr>
        <p:spPr>
          <a:xfrm>
            <a:off x="642910" y="1142984"/>
            <a:ext cx="7772400" cy="785807"/>
          </a:xfrm>
        </p:spPr>
        <p:txBody>
          <a:bodyPr/>
          <a:lstStyle/>
          <a:p>
            <a:pPr algn="ctr"/>
            <a:r>
              <a:rPr lang="hr-HR" dirty="0"/>
              <a:t>Dan 2; Tema 1:</a:t>
            </a:r>
          </a:p>
        </p:txBody>
      </p:sp>
      <p:sp>
        <p:nvSpPr>
          <p:cNvPr id="4" name="Slide Number Placeholder 3"/>
          <p:cNvSpPr>
            <a:spLocks noGrp="1"/>
          </p:cNvSpPr>
          <p:nvPr>
            <p:ph type="sldNum" sz="quarter" idx="11"/>
          </p:nvPr>
        </p:nvSpPr>
        <p:spPr/>
        <p:txBody>
          <a:bodyPr/>
          <a:lstStyle/>
          <a:p>
            <a:fld id="{9CFA1C66-7F35-4C2B-A149-4061A2BD3423}" type="slidenum">
              <a:rPr lang="hr-HR" smtClean="0"/>
              <a:pPr/>
              <a:t>16</a:t>
            </a:fld>
            <a:endParaRPr lang="hr-H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Predgovor</a:t>
            </a:r>
          </a:p>
        </p:txBody>
      </p:sp>
      <p:sp>
        <p:nvSpPr>
          <p:cNvPr id="3" name="Content Placeholder 2"/>
          <p:cNvSpPr>
            <a:spLocks noGrp="1"/>
          </p:cNvSpPr>
          <p:nvPr>
            <p:ph idx="1"/>
          </p:nvPr>
        </p:nvSpPr>
        <p:spPr>
          <a:xfrm>
            <a:off x="1142976" y="1142984"/>
            <a:ext cx="6858000" cy="4754563"/>
          </a:xfrm>
        </p:spPr>
        <p:txBody>
          <a:bodyPr/>
          <a:lstStyle/>
          <a:p>
            <a:r>
              <a:rPr lang="hr-HR" sz="1800" dirty="0">
                <a:solidFill>
                  <a:srgbClr val="002060"/>
                </a:solidFill>
              </a:rPr>
              <a:t>Pravila šaha ne mogu pojasniti sve slučajeve koji se mogu pojaviti tijekom partije, niti mogu regulirati sve administrativne probleme. Tamo gdje slučajevi nisu jasno iskazani člankom Pravila moguće je donijeti ispravnu odluku proučavanjem analognih slučajeva koji su razmatrani u Pravilima. Pravila predmnijevaju potrebitu sudačku kompetenciju, zdravu prosudbu i potpunu nepristranost. Previše detaljna pravila mogu uskratiti sucu slobodu prosudbe i spriječiti ga u pronalaženju rješenja problema kakvo nalaže poštenje, logika i posebno važni momenti.</a:t>
            </a:r>
          </a:p>
          <a:p>
            <a:r>
              <a:rPr lang="hr-HR" sz="1800" dirty="0">
                <a:solidFill>
                  <a:srgbClr val="002060"/>
                </a:solidFill>
              </a:rPr>
              <a:t>FIDE poziva sve šahiste i federacije da prihvate ovaj pristup.</a:t>
            </a:r>
          </a:p>
          <a:p>
            <a:r>
              <a:rPr lang="hr-HR" sz="1800" dirty="0">
                <a:solidFill>
                  <a:srgbClr val="002060"/>
                </a:solidFill>
              </a:rPr>
              <a:t>Federacije članice FIDE slobodne su uvesti detaljnija pravila osiguravajući da:</a:t>
            </a:r>
          </a:p>
          <a:p>
            <a:pPr lvl="1"/>
            <a:r>
              <a:rPr lang="hr-HR" sz="1400" dirty="0">
                <a:solidFill>
                  <a:srgbClr val="002060"/>
                </a:solidFill>
              </a:rPr>
              <a:t>ne proturječe službenim Pravilima šaha FIDE na bilo koji način;</a:t>
            </a:r>
          </a:p>
          <a:p>
            <a:pPr lvl="1"/>
            <a:r>
              <a:rPr lang="hr-HR" sz="1400" dirty="0">
                <a:solidFill>
                  <a:srgbClr val="002060"/>
                </a:solidFill>
              </a:rPr>
              <a:t>su primjenom ograničena na područje te federacije;</a:t>
            </a:r>
          </a:p>
          <a:p>
            <a:pPr lvl="1"/>
            <a:r>
              <a:rPr lang="hr-HR" sz="1400" dirty="0">
                <a:solidFill>
                  <a:srgbClr val="002060"/>
                </a:solidFill>
              </a:rPr>
              <a:t>nisu valjana na bilo kojem meču u organizaciji FIDE, državnom prvenstvu ili kvalifikacijskom natjecanju, ili na turniru za FIDE titule ili rating.</a:t>
            </a:r>
          </a:p>
          <a:p>
            <a:endParaRPr lang="hr-HR" sz="16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17</a:t>
            </a:fld>
            <a:endParaRPr lang="hr-H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7290" y="2000240"/>
            <a:ext cx="6172200" cy="2343144"/>
          </a:xfrm>
        </p:spPr>
        <p:txBody>
          <a:bodyPr/>
          <a:lstStyle/>
          <a:p>
            <a:r>
              <a:rPr lang="hr-HR" dirty="0"/>
              <a:t>OSNOVNA PRAVILA IGRE</a:t>
            </a:r>
          </a:p>
        </p:txBody>
      </p:sp>
      <p:sp>
        <p:nvSpPr>
          <p:cNvPr id="3" name="Slide Number Placeholder 2"/>
          <p:cNvSpPr>
            <a:spLocks noGrp="1"/>
          </p:cNvSpPr>
          <p:nvPr>
            <p:ph type="sldNum" sz="quarter" idx="11"/>
          </p:nvPr>
        </p:nvSpPr>
        <p:spPr/>
        <p:txBody>
          <a:bodyPr/>
          <a:lstStyle/>
          <a:p>
            <a:fld id="{9CFA1C66-7F35-4C2B-A149-4061A2BD3423}" type="slidenum">
              <a:rPr lang="hr-HR" smtClean="0"/>
              <a:pPr/>
              <a:t>18</a:t>
            </a:fld>
            <a:endParaRPr lang="hr-H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1. Priroda i ciljevi šahovske partije</a:t>
            </a:r>
          </a:p>
        </p:txBody>
      </p:sp>
      <p:sp>
        <p:nvSpPr>
          <p:cNvPr id="3" name="Content Placeholder 2"/>
          <p:cNvSpPr>
            <a:spLocks noGrp="1"/>
          </p:cNvSpPr>
          <p:nvPr>
            <p:ph idx="1"/>
          </p:nvPr>
        </p:nvSpPr>
        <p:spPr/>
        <p:txBody>
          <a:bodyPr/>
          <a:lstStyle/>
          <a:p>
            <a:pPr>
              <a:buNone/>
            </a:pPr>
            <a:r>
              <a:rPr lang="hr-HR" sz="1600" b="1" dirty="0">
                <a:solidFill>
                  <a:srgbClr val="002060"/>
                </a:solidFill>
              </a:rPr>
              <a:t>1.1.</a:t>
            </a:r>
            <a:r>
              <a:rPr lang="hr-HR" sz="1600" dirty="0">
                <a:solidFill>
                  <a:srgbClr val="002060"/>
                </a:solidFill>
              </a:rPr>
              <a:t>	Šahovsku partiju igraju dva protivnika koji naizmjence pokreću 	figure na kvadratnoj ploči zvanoj "šahovnica". Igrač s bijelim 	figurama započinje igru. Za igrača se kaže da je "na potezu" 	kada je potez njegovog protivnika "dovršen". </a:t>
            </a:r>
            <a:r>
              <a:rPr lang="hr-HR" sz="1600" b="1" dirty="0">
                <a:solidFill>
                  <a:srgbClr val="002060"/>
                </a:solidFill>
              </a:rPr>
              <a:t>(Vidjeti članak 	6.7)</a:t>
            </a:r>
            <a:endParaRPr lang="hr-HR" sz="1600" dirty="0">
              <a:solidFill>
                <a:srgbClr val="002060"/>
              </a:solidFill>
            </a:endParaRPr>
          </a:p>
          <a:p>
            <a:pPr>
              <a:buNone/>
            </a:pPr>
            <a:r>
              <a:rPr lang="hr-HR" sz="1600" b="1" dirty="0">
                <a:solidFill>
                  <a:srgbClr val="002060"/>
                </a:solidFill>
              </a:rPr>
              <a:t>1.2.</a:t>
            </a:r>
            <a:r>
              <a:rPr lang="hr-HR" sz="1600" dirty="0">
                <a:solidFill>
                  <a:srgbClr val="002060"/>
                </a:solidFill>
              </a:rPr>
              <a:t>	Cilj svakog igrača je dovesti protivnikovog kralja "pod udar" 	tako da protivnik nema ispravnog poteza. Za igrača koji to 	postigne kaže se da je "matirao" protivničkog kralja i da je 	pobijedio u partiji. Zabranjeno je ostavljanje vlastitog kralja pod 	udarom, izlaganje vlastitog kralja napadu kao i "uzimanje" 	protivničkog kralja. Protivnik čiji je kralj matiran je izgubio 	partiju.</a:t>
            </a:r>
          </a:p>
          <a:p>
            <a:pPr>
              <a:buNone/>
            </a:pPr>
            <a:r>
              <a:rPr lang="hr-HR" sz="1600" b="1" dirty="0">
                <a:solidFill>
                  <a:srgbClr val="002060"/>
                </a:solidFill>
              </a:rPr>
              <a:t>1.3.</a:t>
            </a:r>
            <a:r>
              <a:rPr lang="hr-HR" sz="1600" dirty="0">
                <a:solidFill>
                  <a:srgbClr val="002060"/>
                </a:solidFill>
              </a:rPr>
              <a:t>	Ako je pozicija takva da niti jedan igrač nema mogućnost 	matiranja partija je neriješena.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19</a:t>
            </a:fld>
            <a:endParaRPr lang="hr-H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DAN 1</a:t>
            </a:r>
          </a:p>
        </p:txBody>
      </p:sp>
      <p:sp>
        <p:nvSpPr>
          <p:cNvPr id="3" name="Content Placeholder 2"/>
          <p:cNvSpPr>
            <a:spLocks noGrp="1"/>
          </p:cNvSpPr>
          <p:nvPr>
            <p:ph idx="1"/>
          </p:nvPr>
        </p:nvSpPr>
        <p:spPr/>
        <p:txBody>
          <a:bodyPr/>
          <a:lstStyle/>
          <a:p>
            <a:r>
              <a:rPr lang="hr-HR" dirty="0">
                <a:solidFill>
                  <a:srgbClr val="002060"/>
                </a:solidFill>
              </a:rPr>
              <a:t>Uvod – predstavljanje predavača</a:t>
            </a:r>
          </a:p>
          <a:p>
            <a:r>
              <a:rPr lang="hr-HR" dirty="0">
                <a:solidFill>
                  <a:srgbClr val="002060"/>
                </a:solidFill>
              </a:rPr>
              <a:t>Uvod 2 – ciljevi seminara i savjetovanja</a:t>
            </a:r>
          </a:p>
          <a:p>
            <a:r>
              <a:rPr lang="hr-HR" dirty="0">
                <a:solidFill>
                  <a:srgbClr val="002060"/>
                </a:solidFill>
              </a:rPr>
              <a:t>Što nas danas čeka?</a:t>
            </a:r>
          </a:p>
          <a:p>
            <a:r>
              <a:rPr lang="hr-HR" dirty="0">
                <a:solidFill>
                  <a:srgbClr val="002060"/>
                </a:solidFill>
              </a:rPr>
              <a:t>Izlaganje: Siniša </a:t>
            </a:r>
            <a:r>
              <a:rPr lang="hr-HR" dirty="0" err="1">
                <a:solidFill>
                  <a:srgbClr val="002060"/>
                </a:solidFill>
              </a:rPr>
              <a:t>Režek</a:t>
            </a:r>
            <a:endParaRPr lang="hr-HR" dirty="0">
              <a:solidFill>
                <a:srgbClr val="002060"/>
              </a:solidFill>
            </a:endParaRPr>
          </a:p>
          <a:p>
            <a:r>
              <a:rPr lang="hr-HR" dirty="0">
                <a:solidFill>
                  <a:srgbClr val="002060"/>
                </a:solidFill>
              </a:rPr>
              <a:t>Izlaganje: Maroje </a:t>
            </a:r>
            <a:r>
              <a:rPr lang="hr-HR" dirty="0" err="1">
                <a:solidFill>
                  <a:srgbClr val="002060"/>
                </a:solidFill>
              </a:rPr>
              <a:t>Portada</a:t>
            </a:r>
            <a:endParaRPr lang="hr-HR"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2</a:t>
            </a:fld>
            <a:endParaRPr lang="hr-H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2. Početni položaj figura na šahovnici</a:t>
            </a:r>
          </a:p>
        </p:txBody>
      </p:sp>
      <p:sp>
        <p:nvSpPr>
          <p:cNvPr id="3" name="Content Placeholder 2"/>
          <p:cNvSpPr>
            <a:spLocks noGrp="1"/>
          </p:cNvSpPr>
          <p:nvPr>
            <p:ph idx="1"/>
          </p:nvPr>
        </p:nvSpPr>
        <p:spPr/>
        <p:txBody>
          <a:bodyPr/>
          <a:lstStyle/>
          <a:p>
            <a:pPr>
              <a:buNone/>
            </a:pPr>
            <a:r>
              <a:rPr lang="hr-HR" sz="1600" b="1" dirty="0">
                <a:solidFill>
                  <a:srgbClr val="002060"/>
                </a:solidFill>
              </a:rPr>
              <a:t>2.1.</a:t>
            </a:r>
            <a:r>
              <a:rPr lang="hr-HR" sz="1600" dirty="0">
                <a:solidFill>
                  <a:srgbClr val="002060"/>
                </a:solidFill>
              </a:rPr>
              <a:t>	Šahovnica se sastoji od mreže 8x8 polja sa 64 jednaka 	kvadrata, naizmjence svijetla ("bijela" polja) i tamna ("crna" 	polja).</a:t>
            </a:r>
          </a:p>
          <a:p>
            <a:pPr>
              <a:buNone/>
            </a:pPr>
            <a:r>
              <a:rPr lang="hr-HR" sz="1600" dirty="0">
                <a:solidFill>
                  <a:srgbClr val="002060"/>
                </a:solidFill>
              </a:rPr>
              <a:t>		Šahovnica se postavlja između igrača tako da je polje u, za 	igrača, desnom kutu bijelo.</a:t>
            </a:r>
          </a:p>
          <a:p>
            <a:pPr>
              <a:buNone/>
            </a:pPr>
            <a:r>
              <a:rPr lang="hr-HR" sz="1600" b="1" dirty="0">
                <a:solidFill>
                  <a:srgbClr val="002060"/>
                </a:solidFill>
              </a:rPr>
              <a:t>2.2.</a:t>
            </a:r>
            <a:r>
              <a:rPr lang="hr-HR" sz="1600" dirty="0">
                <a:solidFill>
                  <a:srgbClr val="002060"/>
                </a:solidFill>
              </a:rPr>
              <a:t>	Na početku partije jedan igrač ima 16 figura svijetle boje 	("bijele" figure), a drugi 16 figura tamne boje ("crne" figure).</a:t>
            </a:r>
          </a:p>
          <a:p>
            <a:pPr>
              <a:buNone/>
            </a:pPr>
            <a:r>
              <a:rPr lang="hr-HR" sz="1600" dirty="0">
                <a:solidFill>
                  <a:srgbClr val="002060"/>
                </a:solidFill>
              </a:rPr>
              <a:t>		</a:t>
            </a:r>
          </a:p>
          <a:p>
            <a:pPr>
              <a:buNone/>
            </a:pPr>
            <a:r>
              <a:rPr lang="hr-HR" sz="1600" dirty="0">
                <a:solidFill>
                  <a:srgbClr val="002060"/>
                </a:solidFill>
              </a:rPr>
              <a:t>		Te figure su:</a:t>
            </a:r>
          </a:p>
          <a:p>
            <a:pPr>
              <a:buNone/>
            </a:pPr>
            <a:endParaRPr lang="hr-HR" sz="1600" dirty="0">
              <a:solidFill>
                <a:srgbClr val="002060"/>
              </a:solidFill>
            </a:endParaRPr>
          </a:p>
          <a:p>
            <a:pPr>
              <a:buNone/>
            </a:pPr>
            <a:r>
              <a:rPr lang="hr-HR" sz="1600" dirty="0">
                <a:solidFill>
                  <a:srgbClr val="002060"/>
                </a:solidFill>
              </a:rPr>
              <a:t>		bijeli kralj,		 crni kralj,</a:t>
            </a:r>
          </a:p>
          <a:p>
            <a:pPr>
              <a:buNone/>
            </a:pPr>
            <a:r>
              <a:rPr lang="hr-HR" sz="1600" dirty="0">
                <a:solidFill>
                  <a:srgbClr val="002060"/>
                </a:solidFill>
              </a:rPr>
              <a:t>		bijela dama,		 crna dama,</a:t>
            </a:r>
          </a:p>
          <a:p>
            <a:pPr>
              <a:buNone/>
            </a:pPr>
            <a:r>
              <a:rPr lang="hr-HR" sz="1600" dirty="0">
                <a:solidFill>
                  <a:srgbClr val="002060"/>
                </a:solidFill>
              </a:rPr>
              <a:t>		dva bijela topa,		dva crna topa,</a:t>
            </a:r>
          </a:p>
          <a:p>
            <a:pPr>
              <a:buNone/>
            </a:pPr>
            <a:r>
              <a:rPr lang="hr-HR" sz="1600" dirty="0">
                <a:solidFill>
                  <a:srgbClr val="002060"/>
                </a:solidFill>
              </a:rPr>
              <a:t>		dva bijela lovca,		dva crna lovca</a:t>
            </a:r>
          </a:p>
          <a:p>
            <a:pPr>
              <a:buNone/>
            </a:pPr>
            <a:r>
              <a:rPr lang="hr-HR" sz="1600" dirty="0">
                <a:solidFill>
                  <a:srgbClr val="002060"/>
                </a:solidFill>
              </a:rPr>
              <a:t>		dva bijela skakača,		dva crna skakača</a:t>
            </a:r>
          </a:p>
          <a:p>
            <a:pPr>
              <a:buNone/>
            </a:pPr>
            <a:r>
              <a:rPr lang="hr-HR" sz="1600" dirty="0">
                <a:solidFill>
                  <a:srgbClr val="002060"/>
                </a:solidFill>
              </a:rPr>
              <a:t>		osam bijelih pješaka,	osam crnih pješaka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20</a:t>
            </a:fld>
            <a:endParaRPr lang="hr-H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Početna pozicija figura</a:t>
            </a:r>
          </a:p>
        </p:txBody>
      </p:sp>
      <p:pic>
        <p:nvPicPr>
          <p:cNvPr id="5" name="Content Placeholder 4" descr="Pocetna pozicija figura.jpg"/>
          <p:cNvPicPr>
            <a:picLocks noGrp="1" noChangeAspect="1"/>
          </p:cNvPicPr>
          <p:nvPr>
            <p:ph idx="1"/>
          </p:nvPr>
        </p:nvPicPr>
        <p:blipFill>
          <a:blip r:embed="rId2"/>
          <a:stretch>
            <a:fillRect/>
          </a:stretch>
        </p:blipFill>
        <p:spPr>
          <a:xfrm>
            <a:off x="2786050" y="1071546"/>
            <a:ext cx="3714750" cy="3714750"/>
          </a:xfrm>
        </p:spPr>
      </p:pic>
      <p:sp>
        <p:nvSpPr>
          <p:cNvPr id="4" name="Slide Number Placeholder 3"/>
          <p:cNvSpPr>
            <a:spLocks noGrp="1"/>
          </p:cNvSpPr>
          <p:nvPr>
            <p:ph type="sldNum" sz="quarter" idx="11"/>
          </p:nvPr>
        </p:nvSpPr>
        <p:spPr/>
        <p:txBody>
          <a:bodyPr/>
          <a:lstStyle/>
          <a:p>
            <a:fld id="{9CFA1C66-7F35-4C2B-A149-4061A2BD3423}" type="slidenum">
              <a:rPr lang="hr-HR" smtClean="0"/>
              <a:pPr/>
              <a:t>21</a:t>
            </a:fld>
            <a:endParaRPr lang="hr-HR"/>
          </a:p>
        </p:txBody>
      </p:sp>
      <p:sp>
        <p:nvSpPr>
          <p:cNvPr id="6" name="TextBox 5"/>
          <p:cNvSpPr txBox="1"/>
          <p:nvPr/>
        </p:nvSpPr>
        <p:spPr>
          <a:xfrm>
            <a:off x="1214414" y="4857760"/>
            <a:ext cx="6500858" cy="1569660"/>
          </a:xfrm>
          <a:prstGeom prst="rect">
            <a:avLst/>
          </a:prstGeom>
          <a:noFill/>
        </p:spPr>
        <p:txBody>
          <a:bodyPr wrap="square" rtlCol="0">
            <a:spAutoFit/>
          </a:bodyPr>
          <a:lstStyle/>
          <a:p>
            <a:r>
              <a:rPr lang="hr-HR" sz="1600" b="1" dirty="0"/>
              <a:t>2.4.</a:t>
            </a:r>
            <a:r>
              <a:rPr lang="hr-HR" sz="1600" dirty="0"/>
              <a:t>	Osam okomitih nizova polja nazivaju se "linije". Osam 	vodoravnih nizova polja nazivaju se "redovi". Ravni niz polja 	iste boje, </a:t>
            </a:r>
            <a:r>
              <a:rPr lang="hr-HR" sz="1600" b="1" dirty="0"/>
              <a:t>koji idu od jednog ruba ploče do susjednog 	ruba,</a:t>
            </a:r>
            <a:r>
              <a:rPr lang="hr-HR" sz="1600" dirty="0"/>
              <a:t> naziva se "dijagonala".</a:t>
            </a:r>
          </a:p>
          <a:p>
            <a:r>
              <a:rPr lang="hr-HR" sz="1600" dirty="0"/>
              <a:t> </a:t>
            </a:r>
          </a:p>
          <a:p>
            <a:endParaRPr lang="hr-HR" sz="1600" dirty="0"/>
          </a:p>
        </p:txBody>
      </p:sp>
      <p:sp>
        <p:nvSpPr>
          <p:cNvPr id="8" name="TextBox 7"/>
          <p:cNvSpPr txBox="1"/>
          <p:nvPr/>
        </p:nvSpPr>
        <p:spPr>
          <a:xfrm>
            <a:off x="1285852" y="1214422"/>
            <a:ext cx="857256" cy="338554"/>
          </a:xfrm>
          <a:prstGeom prst="rect">
            <a:avLst/>
          </a:prstGeom>
          <a:noFill/>
        </p:spPr>
        <p:txBody>
          <a:bodyPr wrap="square" rtlCol="0">
            <a:spAutoFit/>
          </a:bodyPr>
          <a:lstStyle/>
          <a:p>
            <a:r>
              <a:rPr lang="hr-HR" sz="1600" b="1" dirty="0"/>
              <a:t>2.3.</a:t>
            </a:r>
            <a:endParaRPr lang="hr-HR" sz="1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3. Kretanje figura</a:t>
            </a:r>
          </a:p>
        </p:txBody>
      </p:sp>
      <p:sp>
        <p:nvSpPr>
          <p:cNvPr id="3" name="Content Placeholder 2"/>
          <p:cNvSpPr>
            <a:spLocks noGrp="1"/>
          </p:cNvSpPr>
          <p:nvPr>
            <p:ph idx="1"/>
          </p:nvPr>
        </p:nvSpPr>
        <p:spPr/>
        <p:txBody>
          <a:bodyPr/>
          <a:lstStyle/>
          <a:p>
            <a:pPr>
              <a:buNone/>
            </a:pPr>
            <a:r>
              <a:rPr lang="hr-HR" sz="1800" b="1" dirty="0">
                <a:solidFill>
                  <a:srgbClr val="002060"/>
                </a:solidFill>
              </a:rPr>
              <a:t>3.1.</a:t>
            </a:r>
            <a:r>
              <a:rPr lang="hr-HR" sz="1800" dirty="0">
                <a:solidFill>
                  <a:srgbClr val="002060"/>
                </a:solidFill>
              </a:rPr>
              <a:t>	Nije dozvoljeno igrati figurom na polje na kojem se 	nalazi figura iste boje. Ako se igra figurom na polje 	zauzeto protivnikovom figurom protivnikova se figura 	uzima i uklanja sa šahovnice kao dio istog poteza. Za 	figuru se kaže da napada neko polje ako ta figura može 	na tom polju uzeti protivnikovu figuru u skladu sa 	člancima 3.2. do 3.8.</a:t>
            </a:r>
          </a:p>
          <a:p>
            <a:pPr>
              <a:buNone/>
            </a:pPr>
            <a:r>
              <a:rPr lang="hr-HR" sz="1800" dirty="0">
                <a:solidFill>
                  <a:srgbClr val="002060"/>
                </a:solidFill>
              </a:rPr>
              <a:t>		Smatra se da figura napada polje čak i ako je takvoj 	figuri spriječeno kretanje prema tom polju jer bi to 	vodilo ostavljanju ili postavljanju vlastitog kralja pod 	udar.</a:t>
            </a:r>
          </a:p>
        </p:txBody>
      </p:sp>
      <p:sp>
        <p:nvSpPr>
          <p:cNvPr id="4" name="Slide Number Placeholder 3"/>
          <p:cNvSpPr>
            <a:spLocks noGrp="1"/>
          </p:cNvSpPr>
          <p:nvPr>
            <p:ph type="sldNum" sz="quarter" idx="11"/>
          </p:nvPr>
        </p:nvSpPr>
        <p:spPr/>
        <p:txBody>
          <a:bodyPr/>
          <a:lstStyle/>
          <a:p>
            <a:fld id="{9CFA1C66-7F35-4C2B-A149-4061A2BD3423}" type="slidenum">
              <a:rPr lang="hr-HR" smtClean="0"/>
              <a:pPr/>
              <a:t>22</a:t>
            </a:fld>
            <a:endParaRPr lang="hr-H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3.2. Lovac</a:t>
            </a:r>
          </a:p>
        </p:txBody>
      </p:sp>
      <p:sp>
        <p:nvSpPr>
          <p:cNvPr id="3" name="Content Placeholder 2"/>
          <p:cNvSpPr>
            <a:spLocks noGrp="1"/>
          </p:cNvSpPr>
          <p:nvPr>
            <p:ph idx="1"/>
          </p:nvPr>
        </p:nvSpPr>
        <p:spPr/>
        <p:txBody>
          <a:bodyPr/>
          <a:lstStyle/>
          <a:p>
            <a:r>
              <a:rPr lang="hr-HR" dirty="0">
                <a:solidFill>
                  <a:srgbClr val="002060"/>
                </a:solidFill>
              </a:rPr>
              <a:t>Lovcem se može igrati na bilo koje polje na dijagonali na kojoj se nalazi.</a:t>
            </a:r>
          </a:p>
        </p:txBody>
      </p:sp>
      <p:sp>
        <p:nvSpPr>
          <p:cNvPr id="4" name="Slide Number Placeholder 3"/>
          <p:cNvSpPr>
            <a:spLocks noGrp="1"/>
          </p:cNvSpPr>
          <p:nvPr>
            <p:ph type="sldNum" sz="quarter" idx="11"/>
          </p:nvPr>
        </p:nvSpPr>
        <p:spPr/>
        <p:txBody>
          <a:bodyPr/>
          <a:lstStyle/>
          <a:p>
            <a:fld id="{9CFA1C66-7F35-4C2B-A149-4061A2BD3423}" type="slidenum">
              <a:rPr lang="hr-HR" smtClean="0"/>
              <a:pPr/>
              <a:t>23</a:t>
            </a:fld>
            <a:endParaRPr lang="hr-HR"/>
          </a:p>
        </p:txBody>
      </p:sp>
      <p:pic>
        <p:nvPicPr>
          <p:cNvPr id="5" name="Picture 4" descr="Lovac.jpg"/>
          <p:cNvPicPr>
            <a:picLocks noChangeAspect="1"/>
          </p:cNvPicPr>
          <p:nvPr/>
        </p:nvPicPr>
        <p:blipFill>
          <a:blip r:embed="rId2"/>
          <a:srcRect/>
          <a:stretch>
            <a:fillRect/>
          </a:stretch>
        </p:blipFill>
        <p:spPr bwMode="auto">
          <a:xfrm>
            <a:off x="3214678" y="2571744"/>
            <a:ext cx="2476500" cy="24765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3.3. Top</a:t>
            </a:r>
          </a:p>
        </p:txBody>
      </p:sp>
      <p:sp>
        <p:nvSpPr>
          <p:cNvPr id="3" name="Content Placeholder 2"/>
          <p:cNvSpPr>
            <a:spLocks noGrp="1"/>
          </p:cNvSpPr>
          <p:nvPr>
            <p:ph idx="1"/>
          </p:nvPr>
        </p:nvSpPr>
        <p:spPr/>
        <p:txBody>
          <a:bodyPr/>
          <a:lstStyle/>
          <a:p>
            <a:r>
              <a:rPr lang="hr-HR" dirty="0">
                <a:solidFill>
                  <a:srgbClr val="002060"/>
                </a:solidFill>
              </a:rPr>
              <a:t>Topom se može igrati na bilo koje polje na liniji ili redu na kojem se nalazi.</a:t>
            </a:r>
          </a:p>
        </p:txBody>
      </p:sp>
      <p:sp>
        <p:nvSpPr>
          <p:cNvPr id="4" name="Slide Number Placeholder 3"/>
          <p:cNvSpPr>
            <a:spLocks noGrp="1"/>
          </p:cNvSpPr>
          <p:nvPr>
            <p:ph type="sldNum" sz="quarter" idx="11"/>
          </p:nvPr>
        </p:nvSpPr>
        <p:spPr/>
        <p:txBody>
          <a:bodyPr/>
          <a:lstStyle/>
          <a:p>
            <a:fld id="{9CFA1C66-7F35-4C2B-A149-4061A2BD3423}" type="slidenum">
              <a:rPr lang="hr-HR" smtClean="0"/>
              <a:pPr/>
              <a:t>24</a:t>
            </a:fld>
            <a:endParaRPr lang="hr-HR"/>
          </a:p>
        </p:txBody>
      </p:sp>
      <p:pic>
        <p:nvPicPr>
          <p:cNvPr id="6" name="Picture 4" descr="Top.jpg"/>
          <p:cNvPicPr>
            <a:picLocks noChangeAspect="1"/>
          </p:cNvPicPr>
          <p:nvPr/>
        </p:nvPicPr>
        <p:blipFill>
          <a:blip r:embed="rId2"/>
          <a:srcRect/>
          <a:stretch>
            <a:fillRect/>
          </a:stretch>
        </p:blipFill>
        <p:spPr bwMode="auto">
          <a:xfrm>
            <a:off x="3286116" y="2500306"/>
            <a:ext cx="2476500" cy="24765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3.4. Dama</a:t>
            </a:r>
          </a:p>
        </p:txBody>
      </p:sp>
      <p:sp>
        <p:nvSpPr>
          <p:cNvPr id="3" name="Content Placeholder 2"/>
          <p:cNvSpPr>
            <a:spLocks noGrp="1"/>
          </p:cNvSpPr>
          <p:nvPr>
            <p:ph idx="1"/>
          </p:nvPr>
        </p:nvSpPr>
        <p:spPr/>
        <p:txBody>
          <a:bodyPr/>
          <a:lstStyle/>
          <a:p>
            <a:r>
              <a:rPr lang="hr-HR" sz="1800" dirty="0">
                <a:solidFill>
                  <a:srgbClr val="002060"/>
                </a:solidFill>
              </a:rPr>
              <a:t>Damom se može igrati na bilo koje polje na liniji, redu ili dijagonali na kojoj se nalazi.</a:t>
            </a:r>
          </a:p>
          <a:p>
            <a:endParaRPr lang="hr-HR" sz="1800" dirty="0">
              <a:solidFill>
                <a:srgbClr val="002060"/>
              </a:solidFill>
            </a:endParaRPr>
          </a:p>
          <a:p>
            <a:endParaRPr lang="hr-HR" sz="1800" dirty="0">
              <a:solidFill>
                <a:srgbClr val="002060"/>
              </a:solidFill>
            </a:endParaRPr>
          </a:p>
          <a:p>
            <a:endParaRPr lang="hr-HR" sz="1800" dirty="0">
              <a:solidFill>
                <a:srgbClr val="002060"/>
              </a:solidFill>
            </a:endParaRPr>
          </a:p>
          <a:p>
            <a:endParaRPr lang="hr-HR" sz="1800" dirty="0">
              <a:solidFill>
                <a:srgbClr val="002060"/>
              </a:solidFill>
            </a:endParaRPr>
          </a:p>
          <a:p>
            <a:pPr>
              <a:buNone/>
            </a:pPr>
            <a:endParaRPr lang="hr-HR" sz="1800" b="1" dirty="0">
              <a:solidFill>
                <a:srgbClr val="002060"/>
              </a:solidFill>
            </a:endParaRPr>
          </a:p>
          <a:p>
            <a:pPr>
              <a:buNone/>
            </a:pPr>
            <a:endParaRPr lang="hr-HR" sz="1800" b="1" dirty="0">
              <a:solidFill>
                <a:srgbClr val="002060"/>
              </a:solidFill>
            </a:endParaRPr>
          </a:p>
          <a:p>
            <a:pPr>
              <a:buNone/>
            </a:pPr>
            <a:endParaRPr lang="hr-HR" sz="1800" b="1" dirty="0">
              <a:solidFill>
                <a:srgbClr val="002060"/>
              </a:solidFill>
            </a:endParaRPr>
          </a:p>
          <a:p>
            <a:pPr>
              <a:buNone/>
            </a:pPr>
            <a:endParaRPr lang="hr-HR" sz="1800" b="1" dirty="0">
              <a:solidFill>
                <a:srgbClr val="002060"/>
              </a:solidFill>
            </a:endParaRPr>
          </a:p>
          <a:p>
            <a:pPr>
              <a:buNone/>
            </a:pPr>
            <a:endParaRPr lang="hr-HR" sz="1800" b="1" dirty="0">
              <a:solidFill>
                <a:srgbClr val="002060"/>
              </a:solidFill>
            </a:endParaRPr>
          </a:p>
          <a:p>
            <a:pPr>
              <a:buNone/>
            </a:pPr>
            <a:r>
              <a:rPr lang="hr-HR" sz="1800" b="1" dirty="0">
                <a:solidFill>
                  <a:srgbClr val="002060"/>
                </a:solidFill>
              </a:rPr>
              <a:t>3.5.	</a:t>
            </a:r>
            <a:r>
              <a:rPr lang="hr-HR" sz="1800" dirty="0">
                <a:solidFill>
                  <a:srgbClr val="002060"/>
                </a:solidFill>
              </a:rPr>
              <a:t>Prilikom odigravanja poteza lovac, top ili dama ne smiju 	prelaziti preko figura koje im stoje na putu.</a:t>
            </a:r>
          </a:p>
          <a:p>
            <a:endParaRPr lang="hr-HR" sz="18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25</a:t>
            </a:fld>
            <a:endParaRPr lang="hr-HR"/>
          </a:p>
        </p:txBody>
      </p:sp>
      <p:pic>
        <p:nvPicPr>
          <p:cNvPr id="6" name="Picture 4" descr="Dama.jpg"/>
          <p:cNvPicPr>
            <a:picLocks noChangeAspect="1"/>
          </p:cNvPicPr>
          <p:nvPr/>
        </p:nvPicPr>
        <p:blipFill>
          <a:blip r:embed="rId2"/>
          <a:srcRect/>
          <a:stretch>
            <a:fillRect/>
          </a:stretch>
        </p:blipFill>
        <p:spPr bwMode="auto">
          <a:xfrm>
            <a:off x="3214678" y="2214554"/>
            <a:ext cx="2476500" cy="24765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3.6. Skakač</a:t>
            </a:r>
          </a:p>
        </p:txBody>
      </p:sp>
      <p:sp>
        <p:nvSpPr>
          <p:cNvPr id="3" name="Content Placeholder 2"/>
          <p:cNvSpPr>
            <a:spLocks noGrp="1"/>
          </p:cNvSpPr>
          <p:nvPr>
            <p:ph idx="1"/>
          </p:nvPr>
        </p:nvSpPr>
        <p:spPr/>
        <p:txBody>
          <a:bodyPr/>
          <a:lstStyle/>
          <a:p>
            <a:r>
              <a:rPr lang="hr-HR" dirty="0">
                <a:solidFill>
                  <a:srgbClr val="002060"/>
                </a:solidFill>
              </a:rPr>
              <a:t>Skakačem se može igrati na jedno od najbližih polja onom na kojem se nalazi, ali ne na istom redu, liniji ili dijagonali.</a:t>
            </a:r>
          </a:p>
        </p:txBody>
      </p:sp>
      <p:sp>
        <p:nvSpPr>
          <p:cNvPr id="4" name="Slide Number Placeholder 3"/>
          <p:cNvSpPr>
            <a:spLocks noGrp="1"/>
          </p:cNvSpPr>
          <p:nvPr>
            <p:ph type="sldNum" sz="quarter" idx="11"/>
          </p:nvPr>
        </p:nvSpPr>
        <p:spPr/>
        <p:txBody>
          <a:bodyPr/>
          <a:lstStyle/>
          <a:p>
            <a:fld id="{9CFA1C66-7F35-4C2B-A149-4061A2BD3423}" type="slidenum">
              <a:rPr lang="hr-HR" smtClean="0"/>
              <a:pPr/>
              <a:t>26</a:t>
            </a:fld>
            <a:endParaRPr lang="hr-HR"/>
          </a:p>
        </p:txBody>
      </p:sp>
      <p:pic>
        <p:nvPicPr>
          <p:cNvPr id="6" name="Picture 4" descr="Konj.jpg"/>
          <p:cNvPicPr>
            <a:picLocks noChangeAspect="1"/>
          </p:cNvPicPr>
          <p:nvPr/>
        </p:nvPicPr>
        <p:blipFill>
          <a:blip r:embed="rId2"/>
          <a:srcRect/>
          <a:stretch>
            <a:fillRect/>
          </a:stretch>
        </p:blipFill>
        <p:spPr bwMode="auto">
          <a:xfrm>
            <a:off x="3143240" y="3071810"/>
            <a:ext cx="2476500" cy="24765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3.7. Pješak</a:t>
            </a:r>
          </a:p>
        </p:txBody>
      </p:sp>
      <p:sp>
        <p:nvSpPr>
          <p:cNvPr id="3" name="Content Placeholder 2"/>
          <p:cNvSpPr>
            <a:spLocks noGrp="1"/>
          </p:cNvSpPr>
          <p:nvPr>
            <p:ph idx="1"/>
          </p:nvPr>
        </p:nvSpPr>
        <p:spPr/>
        <p:txBody>
          <a:bodyPr/>
          <a:lstStyle/>
          <a:p>
            <a:pPr lvl="0">
              <a:buNone/>
            </a:pPr>
            <a:r>
              <a:rPr lang="hr-HR" sz="1600" dirty="0">
                <a:solidFill>
                  <a:srgbClr val="002060"/>
                </a:solidFill>
              </a:rPr>
              <a:t>a)	Pješak se može kretati prema naprijed na slobodno polje neposredno ispred sebe na istoj liniji, ili</a:t>
            </a:r>
          </a:p>
          <a:p>
            <a:pPr lvl="0">
              <a:buNone/>
            </a:pPr>
            <a:r>
              <a:rPr lang="hr-HR" sz="1600" dirty="0">
                <a:solidFill>
                  <a:srgbClr val="002060"/>
                </a:solidFill>
              </a:rPr>
              <a:t>b)	svojim prvim potezom pješak se može kretati kao pod 3.7.a ili napredovati za dva polja naprijed na istoj liniji uz uvjet da su oba polja slobodna, ili</a:t>
            </a:r>
          </a:p>
          <a:p>
            <a:pPr>
              <a:buAutoNum type="alphaLcParenR" startAt="3"/>
            </a:pPr>
            <a:r>
              <a:rPr lang="hr-HR" sz="1600" dirty="0">
                <a:solidFill>
                  <a:srgbClr val="002060"/>
                </a:solidFill>
              </a:rPr>
              <a:t>pješak se može kretati na polje zauzeto protivnikovom figurom koja se nalazi dijagonalno ispred njega na susjednoj liniji, uzimajući tu figuru.</a:t>
            </a:r>
          </a:p>
          <a:p>
            <a:pPr>
              <a:buAutoNum type="alphaLcParenR" startAt="3"/>
            </a:pPr>
            <a:r>
              <a:rPr lang="hr-HR" sz="1600" dirty="0">
                <a:solidFill>
                  <a:srgbClr val="002060"/>
                </a:solidFill>
              </a:rPr>
              <a:t>Pješak koji napada polje koje je prešao protivnikov pješak koji je napredovao za dva polja u jednom potezu sa svog početnog polja, može uzeti tog protivnikovog pješaka kao da je isti pomaknut samo za jedno polje. Ovo uzimanje moguće je samo u slijedećem potezu i naziva se uzimanje "en passant“.</a:t>
            </a:r>
          </a:p>
          <a:p>
            <a:pPr>
              <a:buAutoNum type="alphaLcParenR" startAt="3"/>
            </a:pPr>
            <a:r>
              <a:rPr lang="hr-HR" sz="1600" dirty="0">
                <a:solidFill>
                  <a:srgbClr val="002060"/>
                </a:solidFill>
              </a:rPr>
              <a:t>Kada pješak dostigne najudaljeniji red od njegovog početnog položaja, mora se zamijeniti kao dio istog poteza </a:t>
            </a:r>
            <a:r>
              <a:rPr lang="hr-HR" sz="1600" b="1" dirty="0">
                <a:solidFill>
                  <a:srgbClr val="002060"/>
                </a:solidFill>
              </a:rPr>
              <a:t>na istom polju</a:t>
            </a:r>
            <a:r>
              <a:rPr lang="hr-HR" sz="1600" dirty="0">
                <a:solidFill>
                  <a:srgbClr val="002060"/>
                </a:solidFill>
              </a:rPr>
              <a:t> novom damom, topom, lovcem ili skakačem iste boje. Igračev izbor nije ograničen na figure koje su prethodno uzete. Ova zamjena pješaka drugom figurom naziva se "promocijom" i nova figura djeluje odmah.</a:t>
            </a:r>
          </a:p>
        </p:txBody>
      </p:sp>
      <p:sp>
        <p:nvSpPr>
          <p:cNvPr id="4" name="Slide Number Placeholder 3"/>
          <p:cNvSpPr>
            <a:spLocks noGrp="1"/>
          </p:cNvSpPr>
          <p:nvPr>
            <p:ph type="sldNum" sz="quarter" idx="11"/>
          </p:nvPr>
        </p:nvSpPr>
        <p:spPr/>
        <p:txBody>
          <a:bodyPr/>
          <a:lstStyle/>
          <a:p>
            <a:fld id="{9CFA1C66-7F35-4C2B-A149-4061A2BD3423}" type="slidenum">
              <a:rPr lang="hr-HR" smtClean="0"/>
              <a:pPr/>
              <a:t>27</a:t>
            </a:fld>
            <a:endParaRPr lang="hr-H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3.8. Kralj</a:t>
            </a:r>
          </a:p>
        </p:txBody>
      </p:sp>
      <p:sp>
        <p:nvSpPr>
          <p:cNvPr id="3" name="Content Placeholder 2"/>
          <p:cNvSpPr>
            <a:spLocks noGrp="1"/>
          </p:cNvSpPr>
          <p:nvPr>
            <p:ph idx="1"/>
          </p:nvPr>
        </p:nvSpPr>
        <p:spPr/>
        <p:txBody>
          <a:bodyPr/>
          <a:lstStyle/>
          <a:p>
            <a:pPr lvl="0">
              <a:buNone/>
            </a:pPr>
            <a:r>
              <a:rPr lang="hr-HR" sz="1800" dirty="0">
                <a:solidFill>
                  <a:srgbClr val="002060"/>
                </a:solidFill>
              </a:rPr>
              <a:t>a)	Kraljem se može igrati na dva različita načina:</a:t>
            </a:r>
          </a:p>
          <a:p>
            <a:pPr>
              <a:buNone/>
            </a:pPr>
            <a:r>
              <a:rPr lang="hr-HR" sz="1800" dirty="0">
                <a:solidFill>
                  <a:srgbClr val="002060"/>
                </a:solidFill>
              </a:rPr>
              <a:t>	1. pomicanjem na bilo koje susjedno polje koje nije pod udarom jedne ili više protivnikovih figura.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28</a:t>
            </a:fld>
            <a:endParaRPr lang="hr-HR"/>
          </a:p>
        </p:txBody>
      </p:sp>
      <p:pic>
        <p:nvPicPr>
          <p:cNvPr id="6" name="Picture 5" descr="Kralj.jpg"/>
          <p:cNvPicPr>
            <a:picLocks noChangeAspect="1"/>
          </p:cNvPicPr>
          <p:nvPr/>
        </p:nvPicPr>
        <p:blipFill>
          <a:blip r:embed="rId2"/>
          <a:srcRect/>
          <a:stretch>
            <a:fillRect/>
          </a:stretch>
        </p:blipFill>
        <p:spPr bwMode="auto">
          <a:xfrm>
            <a:off x="3286116" y="2500306"/>
            <a:ext cx="2476500" cy="24765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3.8. Kralj - rokada</a:t>
            </a:r>
          </a:p>
        </p:txBody>
      </p:sp>
      <p:sp>
        <p:nvSpPr>
          <p:cNvPr id="3" name="Content Placeholder 2"/>
          <p:cNvSpPr>
            <a:spLocks noGrp="1"/>
          </p:cNvSpPr>
          <p:nvPr>
            <p:ph idx="1"/>
          </p:nvPr>
        </p:nvSpPr>
        <p:spPr/>
        <p:txBody>
          <a:bodyPr/>
          <a:lstStyle/>
          <a:p>
            <a:pPr lvl="0">
              <a:buNone/>
            </a:pPr>
            <a:r>
              <a:rPr lang="hr-HR" sz="1800" dirty="0">
                <a:solidFill>
                  <a:srgbClr val="002060"/>
                </a:solidFill>
              </a:rPr>
              <a:t>a)	 2. ili "rokiranjem". Rokada je potez kralja i jednog topa iste boje po </a:t>
            </a:r>
            <a:r>
              <a:rPr lang="hr-HR" sz="1800" b="1" dirty="0">
                <a:solidFill>
                  <a:srgbClr val="002060"/>
                </a:solidFill>
              </a:rPr>
              <a:t>igračevom prvom</a:t>
            </a:r>
            <a:r>
              <a:rPr lang="hr-HR" sz="1800" dirty="0">
                <a:solidFill>
                  <a:srgbClr val="002060"/>
                </a:solidFill>
              </a:rPr>
              <a:t> redu koji se smatra jednim potezom kralja, a izvodi se na slijedeći način: kralj se premjesti sa svog početnog polja dva polja prema topu </a:t>
            </a:r>
            <a:r>
              <a:rPr lang="hr-HR" sz="1800" b="1" dirty="0">
                <a:solidFill>
                  <a:srgbClr val="002060"/>
                </a:solidFill>
              </a:rPr>
              <a:t>na njegovom početnom polju,</a:t>
            </a:r>
            <a:r>
              <a:rPr lang="hr-HR" sz="1800" dirty="0">
                <a:solidFill>
                  <a:srgbClr val="002060"/>
                </a:solidFill>
              </a:rPr>
              <a:t> te se zatim top prebaci preko kralja na polje koje je kralj upravo preskočio.</a:t>
            </a:r>
          </a:p>
        </p:txBody>
      </p:sp>
      <p:sp>
        <p:nvSpPr>
          <p:cNvPr id="4" name="Slide Number Placeholder 3"/>
          <p:cNvSpPr>
            <a:spLocks noGrp="1"/>
          </p:cNvSpPr>
          <p:nvPr>
            <p:ph type="sldNum" sz="quarter" idx="11"/>
          </p:nvPr>
        </p:nvSpPr>
        <p:spPr/>
        <p:txBody>
          <a:bodyPr/>
          <a:lstStyle/>
          <a:p>
            <a:fld id="{9CFA1C66-7F35-4C2B-A149-4061A2BD3423}" type="slidenum">
              <a:rPr lang="hr-HR" smtClean="0"/>
              <a:pPr/>
              <a:t>29</a:t>
            </a:fld>
            <a:endParaRPr lang="hr-HR"/>
          </a:p>
        </p:txBody>
      </p:sp>
      <p:pic>
        <p:nvPicPr>
          <p:cNvPr id="7" name="Picture 4" descr="Rokada1.jpg"/>
          <p:cNvPicPr>
            <a:picLocks noChangeAspect="1"/>
          </p:cNvPicPr>
          <p:nvPr/>
        </p:nvPicPr>
        <p:blipFill>
          <a:blip r:embed="rId2"/>
          <a:srcRect/>
          <a:stretch>
            <a:fillRect/>
          </a:stretch>
        </p:blipFill>
        <p:spPr bwMode="auto">
          <a:xfrm>
            <a:off x="1500166" y="3214686"/>
            <a:ext cx="2476500" cy="2476500"/>
          </a:xfrm>
          <a:prstGeom prst="rect">
            <a:avLst/>
          </a:prstGeom>
          <a:noFill/>
          <a:ln w="9525">
            <a:noFill/>
            <a:miter lim="800000"/>
            <a:headEnd/>
            <a:tailEnd/>
          </a:ln>
        </p:spPr>
      </p:pic>
      <p:pic>
        <p:nvPicPr>
          <p:cNvPr id="8" name="Picture 5" descr="Rokada2.jpg"/>
          <p:cNvPicPr>
            <a:picLocks noChangeAspect="1"/>
          </p:cNvPicPr>
          <p:nvPr/>
        </p:nvPicPr>
        <p:blipFill>
          <a:blip r:embed="rId3"/>
          <a:srcRect/>
          <a:stretch>
            <a:fillRect/>
          </a:stretch>
        </p:blipFill>
        <p:spPr bwMode="auto">
          <a:xfrm>
            <a:off x="4714876" y="3214686"/>
            <a:ext cx="2466975" cy="246697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DAN 2</a:t>
            </a:r>
            <a:endParaRPr lang="en-US" dirty="0"/>
          </a:p>
        </p:txBody>
      </p:sp>
      <p:sp>
        <p:nvSpPr>
          <p:cNvPr id="3" name="Content Placeholder 2"/>
          <p:cNvSpPr>
            <a:spLocks noGrp="1"/>
          </p:cNvSpPr>
          <p:nvPr>
            <p:ph idx="1"/>
          </p:nvPr>
        </p:nvSpPr>
        <p:spPr/>
        <p:txBody>
          <a:bodyPr/>
          <a:lstStyle/>
          <a:p>
            <a:r>
              <a:rPr lang="hr-HR" dirty="0">
                <a:solidFill>
                  <a:srgbClr val="002060"/>
                </a:solidFill>
              </a:rPr>
              <a:t>Uvodni pozdrav</a:t>
            </a:r>
          </a:p>
          <a:p>
            <a:r>
              <a:rPr lang="hr-HR" dirty="0">
                <a:solidFill>
                  <a:srgbClr val="002060"/>
                </a:solidFill>
              </a:rPr>
              <a:t>Što nas danas čeka?</a:t>
            </a:r>
          </a:p>
          <a:p>
            <a:r>
              <a:rPr lang="hr-HR" dirty="0">
                <a:solidFill>
                  <a:srgbClr val="002060"/>
                </a:solidFill>
              </a:rPr>
              <a:t>Izlaganje: Maroje </a:t>
            </a:r>
            <a:r>
              <a:rPr lang="hr-HR" dirty="0" err="1">
                <a:solidFill>
                  <a:srgbClr val="002060"/>
                </a:solidFill>
              </a:rPr>
              <a:t>Portada</a:t>
            </a:r>
            <a:r>
              <a:rPr lang="hr-HR" dirty="0">
                <a:solidFill>
                  <a:srgbClr val="002060"/>
                </a:solidFill>
              </a:rPr>
              <a:t>(2. dio)</a:t>
            </a:r>
          </a:p>
          <a:p>
            <a:r>
              <a:rPr lang="hr-HR" dirty="0">
                <a:solidFill>
                  <a:srgbClr val="002060"/>
                </a:solidFill>
              </a:rPr>
              <a:t>Pauza za ručak</a:t>
            </a:r>
          </a:p>
          <a:p>
            <a:r>
              <a:rPr lang="hr-HR" dirty="0">
                <a:solidFill>
                  <a:srgbClr val="002060"/>
                </a:solidFill>
              </a:rPr>
              <a:t>Izlaganje: Siniša Režek (2. dio)</a:t>
            </a:r>
          </a:p>
          <a:p>
            <a:r>
              <a:rPr lang="hr-HR" dirty="0">
                <a:solidFill>
                  <a:srgbClr val="002060"/>
                </a:solidFill>
              </a:rPr>
              <a:t>Izlaganje: Siniša Režek (3. dio)</a:t>
            </a:r>
          </a:p>
          <a:p>
            <a:endParaRPr lang="hr-HR" dirty="0">
              <a:solidFill>
                <a:srgbClr val="002060"/>
              </a:solidFill>
            </a:endParaRPr>
          </a:p>
          <a:p>
            <a:endParaRPr lang="en-US"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3</a:t>
            </a:fld>
            <a:endParaRPr lang="hr-H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3.8. Kralj - rokada</a:t>
            </a:r>
          </a:p>
        </p:txBody>
      </p:sp>
      <p:sp>
        <p:nvSpPr>
          <p:cNvPr id="3" name="Content Placeholder 2"/>
          <p:cNvSpPr>
            <a:spLocks noGrp="1"/>
          </p:cNvSpPr>
          <p:nvPr>
            <p:ph idx="1"/>
          </p:nvPr>
        </p:nvSpPr>
        <p:spPr/>
        <p:txBody>
          <a:bodyPr/>
          <a:lstStyle/>
          <a:p>
            <a:pPr lvl="0">
              <a:buNone/>
            </a:pPr>
            <a:r>
              <a:rPr lang="hr-HR" sz="1800" dirty="0">
                <a:solidFill>
                  <a:srgbClr val="002060"/>
                </a:solidFill>
              </a:rPr>
              <a:t>b)	 1) Pravo na rokadu je izgubljeno:</a:t>
            </a:r>
          </a:p>
          <a:p>
            <a:pPr lvl="0">
              <a:buNone/>
            </a:pPr>
            <a:r>
              <a:rPr lang="hr-HR" sz="1800" dirty="0">
                <a:solidFill>
                  <a:srgbClr val="002060"/>
                </a:solidFill>
              </a:rPr>
              <a:t>	   (a)	ako je kraljem već igrano, ili</a:t>
            </a:r>
          </a:p>
          <a:p>
            <a:pPr lvl="0">
              <a:buNone/>
            </a:pPr>
            <a:r>
              <a:rPr lang="hr-HR" sz="1800" dirty="0">
                <a:solidFill>
                  <a:srgbClr val="002060"/>
                </a:solidFill>
              </a:rPr>
              <a:t>	   (b)	sa topom kojim je već igrano.</a:t>
            </a:r>
          </a:p>
          <a:p>
            <a:pPr>
              <a:buNone/>
            </a:pPr>
            <a:r>
              <a:rPr lang="hr-HR" sz="1800" dirty="0">
                <a:solidFill>
                  <a:srgbClr val="002060"/>
                </a:solidFill>
              </a:rPr>
              <a:t> </a:t>
            </a:r>
          </a:p>
          <a:p>
            <a:pPr>
              <a:buNone/>
            </a:pPr>
            <a:r>
              <a:rPr lang="hr-HR" sz="1800" dirty="0">
                <a:solidFill>
                  <a:srgbClr val="002060"/>
                </a:solidFill>
              </a:rPr>
              <a:t>	2) Rokada je privremeno spriječena:</a:t>
            </a:r>
          </a:p>
          <a:p>
            <a:pPr lvl="0">
              <a:buNone/>
            </a:pPr>
            <a:r>
              <a:rPr lang="hr-HR" sz="1800" dirty="0">
                <a:solidFill>
                  <a:srgbClr val="002060"/>
                </a:solidFill>
              </a:rPr>
              <a:t>	   (a)	ako je polje na kojem se nalazi kralj, polje koje treba 	prijeći kralj ili polje na koje treba doći kralj pod udarom 	jedne ili više protivnikovih figura;</a:t>
            </a:r>
          </a:p>
          <a:p>
            <a:pPr>
              <a:buNone/>
            </a:pPr>
            <a:r>
              <a:rPr lang="hr-HR" sz="1800" dirty="0">
                <a:solidFill>
                  <a:srgbClr val="002060"/>
                </a:solidFill>
              </a:rPr>
              <a:t>	   (b)	ako se između kralja i topa kojim se namjerava izvoditi 	rokada nalazi bilo koja figura.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30</a:t>
            </a:fld>
            <a:endParaRPr lang="hr-H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3.9. Šah</a:t>
            </a:r>
          </a:p>
        </p:txBody>
      </p:sp>
      <p:sp>
        <p:nvSpPr>
          <p:cNvPr id="3" name="Content Placeholder 2"/>
          <p:cNvSpPr>
            <a:spLocks noGrp="1"/>
          </p:cNvSpPr>
          <p:nvPr>
            <p:ph idx="1"/>
          </p:nvPr>
        </p:nvSpPr>
        <p:spPr/>
        <p:txBody>
          <a:bodyPr/>
          <a:lstStyle/>
          <a:p>
            <a:pPr lvl="0">
              <a:buNone/>
            </a:pPr>
            <a:r>
              <a:rPr lang="hr-HR" sz="2400" dirty="0">
                <a:solidFill>
                  <a:srgbClr val="002060"/>
                </a:solidFill>
              </a:rPr>
              <a:t>	Kaže se da je kralj </a:t>
            </a:r>
            <a:r>
              <a:rPr lang="hr-HR" sz="2400" dirty="0">
                <a:solidFill>
                  <a:srgbClr val="002060"/>
                </a:solidFill>
                <a:sym typeface="Symbol"/>
              </a:rPr>
              <a:t></a:t>
            </a:r>
            <a:r>
              <a:rPr lang="hr-HR" sz="2400" dirty="0">
                <a:solidFill>
                  <a:srgbClr val="002060"/>
                </a:solidFill>
              </a:rPr>
              <a:t>u šahu</a:t>
            </a:r>
            <a:r>
              <a:rPr lang="hr-HR" sz="2400" dirty="0">
                <a:solidFill>
                  <a:srgbClr val="002060"/>
                </a:solidFill>
                <a:sym typeface="Symbol"/>
              </a:rPr>
              <a:t></a:t>
            </a:r>
            <a:r>
              <a:rPr lang="hr-HR" sz="2400" dirty="0">
                <a:solidFill>
                  <a:srgbClr val="002060"/>
                </a:solidFill>
              </a:rPr>
              <a:t> ako ga napada jedna ili više protivničkih figura, čak i ako je takvoj figuri spriječeno kretanje prema tom polju jer bi to vodilo ostavljanju ili postavljanju vlastitog kralja pod udar. Nijedna se figura ne smije micati  ako se tim potezom kralj iste boje izlaže šahu ili se taj kralj ostavlja u šahu.</a:t>
            </a:r>
          </a:p>
        </p:txBody>
      </p:sp>
      <p:sp>
        <p:nvSpPr>
          <p:cNvPr id="4" name="Slide Number Placeholder 3"/>
          <p:cNvSpPr>
            <a:spLocks noGrp="1"/>
          </p:cNvSpPr>
          <p:nvPr>
            <p:ph type="sldNum" sz="quarter" idx="11"/>
          </p:nvPr>
        </p:nvSpPr>
        <p:spPr/>
        <p:txBody>
          <a:bodyPr/>
          <a:lstStyle/>
          <a:p>
            <a:fld id="{9CFA1C66-7F35-4C2B-A149-4061A2BD3423}" type="slidenum">
              <a:rPr lang="hr-HR" smtClean="0"/>
              <a:pPr/>
              <a:t>31</a:t>
            </a:fld>
            <a:endParaRPr lang="hr-H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4. Izvedba poteza</a:t>
            </a:r>
          </a:p>
        </p:txBody>
      </p:sp>
      <p:sp>
        <p:nvSpPr>
          <p:cNvPr id="3" name="Content Placeholder 2"/>
          <p:cNvSpPr>
            <a:spLocks noGrp="1"/>
          </p:cNvSpPr>
          <p:nvPr>
            <p:ph idx="1"/>
          </p:nvPr>
        </p:nvSpPr>
        <p:spPr/>
        <p:txBody>
          <a:bodyPr/>
          <a:lstStyle/>
          <a:p>
            <a:pPr>
              <a:buNone/>
            </a:pPr>
            <a:r>
              <a:rPr lang="hr-HR" sz="1600" b="1" dirty="0">
                <a:solidFill>
                  <a:srgbClr val="002060"/>
                </a:solidFill>
              </a:rPr>
              <a:t>4.1.</a:t>
            </a:r>
            <a:r>
              <a:rPr lang="hr-HR" sz="1600" dirty="0">
                <a:solidFill>
                  <a:srgbClr val="002060"/>
                </a:solidFill>
              </a:rPr>
              <a:t>	Svaki se potez mora izvesti jednom rukom.</a:t>
            </a:r>
          </a:p>
          <a:p>
            <a:pPr>
              <a:buNone/>
            </a:pPr>
            <a:r>
              <a:rPr lang="hr-HR" sz="1600" b="1" dirty="0">
                <a:solidFill>
                  <a:srgbClr val="002060"/>
                </a:solidFill>
              </a:rPr>
              <a:t>4.2.</a:t>
            </a:r>
            <a:r>
              <a:rPr lang="hr-HR" sz="1600" dirty="0">
                <a:solidFill>
                  <a:srgbClr val="002060"/>
                </a:solidFill>
              </a:rPr>
              <a:t>	Pod uvjetom da najprije iskaže namjeru (npr. izjavom 	"j'adoube" ili "I adjust" ili "popravljam"), igrač koji je na potezu 	može popraviti jednu ili više figura na njihovim poljima. </a:t>
            </a:r>
          </a:p>
          <a:p>
            <a:pPr>
              <a:buNone/>
            </a:pPr>
            <a:r>
              <a:rPr lang="hr-HR" sz="1600" b="1" dirty="0">
                <a:solidFill>
                  <a:srgbClr val="002060"/>
                </a:solidFill>
              </a:rPr>
              <a:t>4.3.</a:t>
            </a:r>
            <a:r>
              <a:rPr lang="hr-HR" sz="1600" dirty="0">
                <a:solidFill>
                  <a:srgbClr val="002060"/>
                </a:solidFill>
              </a:rPr>
              <a:t>	Ako igrač na potezu namjerno, izuzev opisanog u članku 4.2, na 	šahovnici dotakne:</a:t>
            </a:r>
          </a:p>
          <a:p>
            <a:pPr lvl="0">
              <a:buNone/>
            </a:pPr>
            <a:r>
              <a:rPr lang="hr-HR" sz="1600" dirty="0">
                <a:solidFill>
                  <a:srgbClr val="002060"/>
                </a:solidFill>
              </a:rPr>
              <a:t>		a)	jednu ili više svojih figura, mora igrati figurom koju je 		prvu taknuo, a kojom je moguće igrati, ili</a:t>
            </a:r>
          </a:p>
          <a:p>
            <a:pPr lvl="0">
              <a:buNone/>
            </a:pPr>
            <a:r>
              <a:rPr lang="hr-HR" sz="1600" dirty="0">
                <a:solidFill>
                  <a:srgbClr val="002060"/>
                </a:solidFill>
              </a:rPr>
              <a:t>		b)	jednu ili više protivnikovih figura, mora uzeti figuru 		koju je prvu dotaknuo, a može je uzeti, ili</a:t>
            </a:r>
          </a:p>
          <a:p>
            <a:pPr lvl="0">
              <a:buNone/>
            </a:pPr>
            <a:r>
              <a:rPr lang="hr-HR" sz="1600" dirty="0">
                <a:solidFill>
                  <a:srgbClr val="002060"/>
                </a:solidFill>
              </a:rPr>
              <a:t>		c)	po jednu figuru jedne i druge boje, mora uzeti 			protivnikovu figuru svojom figurom, ili ako je to 			nemoguće, igrati ili uzeti prije taknutu figuru kojom 		može igrati ili koju može uzeti. Ako je nejasno koja je 		figura prije taknuta, takvom se smatra igračeva, a ne 		protivnikova figura.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32</a:t>
            </a:fld>
            <a:endParaRPr lang="hr-H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4. Izvedba poteza</a:t>
            </a:r>
          </a:p>
        </p:txBody>
      </p:sp>
      <p:sp>
        <p:nvSpPr>
          <p:cNvPr id="3" name="Content Placeholder 2"/>
          <p:cNvSpPr>
            <a:spLocks noGrp="1"/>
          </p:cNvSpPr>
          <p:nvPr>
            <p:ph idx="1"/>
          </p:nvPr>
        </p:nvSpPr>
        <p:spPr/>
        <p:txBody>
          <a:bodyPr/>
          <a:lstStyle/>
          <a:p>
            <a:pPr>
              <a:buNone/>
            </a:pPr>
            <a:r>
              <a:rPr lang="hr-HR" sz="1600" b="1" dirty="0">
                <a:solidFill>
                  <a:srgbClr val="002060"/>
                </a:solidFill>
              </a:rPr>
              <a:t>4.4.</a:t>
            </a:r>
            <a:r>
              <a:rPr lang="hr-HR" sz="1600" dirty="0">
                <a:solidFill>
                  <a:srgbClr val="002060"/>
                </a:solidFill>
              </a:rPr>
              <a:t>	</a:t>
            </a:r>
            <a:r>
              <a:rPr lang="hr-HR" sz="1600" b="1" dirty="0">
                <a:solidFill>
                  <a:srgbClr val="002060"/>
                </a:solidFill>
              </a:rPr>
              <a:t>Ako igrač na potezu:</a:t>
            </a:r>
          </a:p>
          <a:p>
            <a:pPr lvl="0">
              <a:buNone/>
            </a:pPr>
            <a:r>
              <a:rPr lang="hr-HR" sz="1600" dirty="0">
                <a:solidFill>
                  <a:srgbClr val="002060"/>
                </a:solidFill>
              </a:rPr>
              <a:t>		a)	namjerno dotakne kralja i topa mora rokirati na tu 			stranu ako je rokada dozvoljena,</a:t>
            </a:r>
          </a:p>
          <a:p>
            <a:pPr lvl="0">
              <a:buNone/>
            </a:pPr>
            <a:r>
              <a:rPr lang="hr-HR" sz="1600" dirty="0">
                <a:solidFill>
                  <a:srgbClr val="002060"/>
                </a:solidFill>
              </a:rPr>
              <a:t>		b)	namjerno dotakne topa, a potom svoga kralja, u tom 		potezu ne smije rokirati na tu stranu i postupa se 			sukladno članku 4.3.a.</a:t>
            </a:r>
          </a:p>
          <a:p>
            <a:pPr lvl="0">
              <a:buNone/>
            </a:pPr>
            <a:r>
              <a:rPr lang="hr-HR" sz="1600" dirty="0">
                <a:solidFill>
                  <a:srgbClr val="002060"/>
                </a:solidFill>
              </a:rPr>
              <a:t>		c)	namjeravajući rokirati dotakne kralja ili kralja i topa 		istovremeno, a rokada je na toj strani nemoguća, 			igrač </a:t>
            </a:r>
            <a:r>
              <a:rPr lang="hr-HR" sz="1600" b="1" dirty="0">
                <a:solidFill>
                  <a:srgbClr val="002060"/>
                </a:solidFill>
              </a:rPr>
              <a:t>mora igrati drugi ispravan potez kraljem 		(što uključuje i rokadu na drugu stranu).</a:t>
            </a:r>
            <a:r>
              <a:rPr lang="hr-HR" sz="1600" dirty="0">
                <a:solidFill>
                  <a:srgbClr val="002060"/>
                </a:solidFill>
              </a:rPr>
              <a:t> Ako s 		kraljem ne može igrati, igrač može igrati bilo koji 			mogući potez,</a:t>
            </a:r>
          </a:p>
          <a:p>
            <a:pPr lvl="0">
              <a:buNone/>
            </a:pPr>
            <a:r>
              <a:rPr lang="hr-HR" sz="1600" dirty="0">
                <a:solidFill>
                  <a:srgbClr val="002060"/>
                </a:solidFill>
              </a:rPr>
              <a:t>		d)	promovira pješaka izbor figure je konačan kada figura 		dotakne polje promocije.</a:t>
            </a:r>
          </a:p>
          <a:p>
            <a:pPr>
              <a:buNone/>
            </a:pPr>
            <a:endParaRPr lang="hr-HR" sz="1600" dirty="0">
              <a:solidFill>
                <a:srgbClr val="002060"/>
              </a:solidFill>
            </a:endParaRPr>
          </a:p>
          <a:p>
            <a:pPr>
              <a:buNone/>
            </a:pPr>
            <a:r>
              <a:rPr lang="hr-HR" sz="1600" b="1" dirty="0">
                <a:solidFill>
                  <a:srgbClr val="002060"/>
                </a:solidFill>
              </a:rPr>
              <a:t>4.5.</a:t>
            </a:r>
            <a:r>
              <a:rPr lang="hr-HR" sz="1600" dirty="0">
                <a:solidFill>
                  <a:srgbClr val="002060"/>
                </a:solidFill>
              </a:rPr>
              <a:t>	Ako nije moguće igrati ili uzeti bilo koju od taknutih figura, igrač 	može odigrati bilo koji ispravan potez.</a:t>
            </a:r>
          </a:p>
        </p:txBody>
      </p:sp>
      <p:sp>
        <p:nvSpPr>
          <p:cNvPr id="4" name="Slide Number Placeholder 3"/>
          <p:cNvSpPr>
            <a:spLocks noGrp="1"/>
          </p:cNvSpPr>
          <p:nvPr>
            <p:ph type="sldNum" sz="quarter" idx="11"/>
          </p:nvPr>
        </p:nvSpPr>
        <p:spPr/>
        <p:txBody>
          <a:bodyPr/>
          <a:lstStyle/>
          <a:p>
            <a:fld id="{9CFA1C66-7F35-4C2B-A149-4061A2BD3423}" type="slidenum">
              <a:rPr lang="hr-HR" smtClean="0"/>
              <a:pPr/>
              <a:t>33</a:t>
            </a:fld>
            <a:endParaRPr lang="hr-H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4. Izvedba poteza</a:t>
            </a:r>
          </a:p>
        </p:txBody>
      </p:sp>
      <p:sp>
        <p:nvSpPr>
          <p:cNvPr id="3" name="Content Placeholder 2"/>
          <p:cNvSpPr>
            <a:spLocks noGrp="1"/>
          </p:cNvSpPr>
          <p:nvPr>
            <p:ph idx="1"/>
          </p:nvPr>
        </p:nvSpPr>
        <p:spPr/>
        <p:txBody>
          <a:bodyPr/>
          <a:lstStyle/>
          <a:p>
            <a:pPr>
              <a:buNone/>
            </a:pPr>
            <a:r>
              <a:rPr lang="hr-HR" sz="1600" b="1" dirty="0">
                <a:solidFill>
                  <a:srgbClr val="002060"/>
                </a:solidFill>
              </a:rPr>
              <a:t>4.6.</a:t>
            </a:r>
            <a:r>
              <a:rPr lang="hr-HR" sz="1600" dirty="0">
                <a:solidFill>
                  <a:srgbClr val="002060"/>
                </a:solidFill>
              </a:rPr>
              <a:t>	Kada se figura, kod ispravnog poteza ili dijela ispravnog poteza, 	ispusti na polje ne može se premjestiti na drugo polje </a:t>
            </a:r>
            <a:r>
              <a:rPr lang="hr-HR" sz="1600" b="1" dirty="0">
                <a:solidFill>
                  <a:srgbClr val="002060"/>
                </a:solidFill>
              </a:rPr>
              <a:t>u istom 	potezu. Potez se tada smatra izvršenim:</a:t>
            </a:r>
            <a:endParaRPr lang="hr-HR" sz="1600" dirty="0">
              <a:solidFill>
                <a:srgbClr val="002060"/>
              </a:solidFill>
            </a:endParaRPr>
          </a:p>
          <a:p>
            <a:pPr lvl="0">
              <a:buNone/>
            </a:pPr>
            <a:r>
              <a:rPr lang="hr-HR" sz="1600" dirty="0">
                <a:solidFill>
                  <a:srgbClr val="002060"/>
                </a:solidFill>
              </a:rPr>
              <a:t>		a)	u slučaju uzimanja, kada je uzeta figura uklonjena sa 		šahovnice i igrač, koji je postavio svoju figuru na 			njeno novo polje, ispusti svoju figuru iz ruke</a:t>
            </a:r>
          </a:p>
          <a:p>
            <a:pPr lvl="0">
              <a:buNone/>
            </a:pPr>
            <a:r>
              <a:rPr lang="hr-HR" sz="1600" dirty="0">
                <a:solidFill>
                  <a:srgbClr val="002060"/>
                </a:solidFill>
              </a:rPr>
              <a:t>		b)	u slučaju rokade kad igrač ispusti topa na polje koje 		je prethodno prešao kralj. Kada igrač ispusti kralja iz 		ruke, potez još nije odigran, ali igrač više nema pravo 		odigrati bilo koji potez osim rokade na toj strani, ako 		je moguća</a:t>
            </a:r>
          </a:p>
          <a:p>
            <a:pPr lvl="0">
              <a:buNone/>
            </a:pPr>
            <a:r>
              <a:rPr lang="hr-HR" sz="1600" dirty="0">
                <a:solidFill>
                  <a:srgbClr val="002060"/>
                </a:solidFill>
              </a:rPr>
              <a:t>		c)	u slučaju promocije pješaka, kada je pješak uklonjen 		sa šahovnice i igrač ispusti iz ruke novu figuru na 			polje promocije. Ako igrač ispusti iz ruke pješaka koji 		je stigao do polja promocije, potez još nije odigran, 		ali igrač više nema pravo odigrati pješaka na drugo 		polje.</a:t>
            </a:r>
          </a:p>
        </p:txBody>
      </p:sp>
      <p:sp>
        <p:nvSpPr>
          <p:cNvPr id="4" name="Slide Number Placeholder 3"/>
          <p:cNvSpPr>
            <a:spLocks noGrp="1"/>
          </p:cNvSpPr>
          <p:nvPr>
            <p:ph type="sldNum" sz="quarter" idx="11"/>
          </p:nvPr>
        </p:nvSpPr>
        <p:spPr/>
        <p:txBody>
          <a:bodyPr/>
          <a:lstStyle/>
          <a:p>
            <a:fld id="{9CFA1C66-7F35-4C2B-A149-4061A2BD3423}" type="slidenum">
              <a:rPr lang="hr-HR" smtClean="0"/>
              <a:pPr/>
              <a:t>34</a:t>
            </a:fld>
            <a:endParaRPr lang="hr-H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hr-HR" sz="2800" dirty="0"/>
              <a:t>4. Izvedba poteza/5. Završetak partije</a:t>
            </a:r>
          </a:p>
        </p:txBody>
      </p:sp>
      <p:sp>
        <p:nvSpPr>
          <p:cNvPr id="3" name="Content Placeholder 2"/>
          <p:cNvSpPr>
            <a:spLocks noGrp="1"/>
          </p:cNvSpPr>
          <p:nvPr>
            <p:ph idx="1"/>
          </p:nvPr>
        </p:nvSpPr>
        <p:spPr/>
        <p:txBody>
          <a:bodyPr/>
          <a:lstStyle/>
          <a:p>
            <a:pPr>
              <a:buNone/>
            </a:pPr>
            <a:r>
              <a:rPr lang="hr-HR" sz="1600" b="1" dirty="0">
                <a:solidFill>
                  <a:srgbClr val="002060"/>
                </a:solidFill>
              </a:rPr>
              <a:t>4.6.</a:t>
            </a:r>
            <a:r>
              <a:rPr lang="hr-HR" sz="1600" dirty="0">
                <a:solidFill>
                  <a:srgbClr val="002060"/>
                </a:solidFill>
              </a:rPr>
              <a:t>	…</a:t>
            </a:r>
          </a:p>
          <a:p>
            <a:pPr>
              <a:buNone/>
            </a:pPr>
            <a:r>
              <a:rPr lang="hr-HR" sz="1600" b="1" dirty="0">
                <a:solidFill>
                  <a:srgbClr val="002060"/>
                </a:solidFill>
              </a:rPr>
              <a:t>		Potez se smatra odigranim kada su ispunjeni svi bitni 	zahtjevi članka 3. Ako potez nije ispravan, treba 	odigrati drugi prema članku 4.5.</a:t>
            </a:r>
          </a:p>
          <a:p>
            <a:pPr>
              <a:buNone/>
            </a:pPr>
            <a:r>
              <a:rPr lang="hr-HR" sz="1600" dirty="0">
                <a:solidFill>
                  <a:srgbClr val="002060"/>
                </a:solidFill>
              </a:rPr>
              <a:t> </a:t>
            </a:r>
            <a:r>
              <a:rPr lang="hr-HR" sz="1600" b="1" dirty="0">
                <a:solidFill>
                  <a:srgbClr val="002060"/>
                </a:solidFill>
              </a:rPr>
              <a:t>4.7.</a:t>
            </a:r>
            <a:r>
              <a:rPr lang="hr-HR" sz="1600" dirty="0">
                <a:solidFill>
                  <a:srgbClr val="002060"/>
                </a:solidFill>
              </a:rPr>
              <a:t>	Igrač gubi pravo reklamacije protivnikove povrede članka 4 kad 	namjerno dotakne figuru. </a:t>
            </a:r>
          </a:p>
          <a:p>
            <a:pPr>
              <a:buNone/>
            </a:pPr>
            <a:endParaRPr lang="hr-HR" sz="1600" b="1" dirty="0">
              <a:solidFill>
                <a:srgbClr val="002060"/>
              </a:solidFill>
            </a:endParaRPr>
          </a:p>
          <a:p>
            <a:pPr>
              <a:buNone/>
            </a:pPr>
            <a:r>
              <a:rPr lang="hr-HR" sz="1600" b="1" dirty="0">
                <a:solidFill>
                  <a:srgbClr val="002060"/>
                </a:solidFill>
              </a:rPr>
              <a:t>5.1.</a:t>
            </a:r>
            <a:r>
              <a:rPr lang="hr-HR" sz="1600" dirty="0">
                <a:solidFill>
                  <a:srgbClr val="002060"/>
                </a:solidFill>
              </a:rPr>
              <a:t>	a)	Partiju je dobio igrač koji je matirao protivnikovog 			kralja. Tim je partija odmah završena, pod uvjetom 		da je potez kojim se matira pravovaljan.</a:t>
            </a:r>
          </a:p>
          <a:p>
            <a:pPr lvl="0">
              <a:buNone/>
            </a:pPr>
            <a:r>
              <a:rPr lang="hr-HR" sz="1600" dirty="0">
                <a:solidFill>
                  <a:srgbClr val="002060"/>
                </a:solidFill>
              </a:rPr>
              <a:t>		b)	Partiju je dobio igrač čiji je protivnik izjavio da 			predaje. Tim je partija odmah završena.</a:t>
            </a:r>
            <a:r>
              <a:rPr lang="hr-HR" sz="1600" b="1" dirty="0">
                <a:solidFill>
                  <a:srgbClr val="002060"/>
                </a:solidFill>
              </a:rPr>
              <a:t> </a:t>
            </a:r>
            <a:endParaRPr lang="hr-HR" sz="1600" dirty="0">
              <a:solidFill>
                <a:srgbClr val="002060"/>
              </a:solidFill>
            </a:endParaRPr>
          </a:p>
          <a:p>
            <a:pPr>
              <a:buNone/>
            </a:pPr>
            <a:endParaRPr lang="hr-HR" sz="1600" dirty="0">
              <a:solidFill>
                <a:srgbClr val="002060"/>
              </a:solidFill>
            </a:endParaRPr>
          </a:p>
          <a:p>
            <a:pPr>
              <a:buNone/>
            </a:pPr>
            <a:endParaRPr lang="hr-HR" sz="16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35</a:t>
            </a:fld>
            <a:endParaRPr lang="hr-H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5. Završetak partije</a:t>
            </a:r>
          </a:p>
        </p:txBody>
      </p:sp>
      <p:sp>
        <p:nvSpPr>
          <p:cNvPr id="3" name="Content Placeholder 2"/>
          <p:cNvSpPr>
            <a:spLocks noGrp="1"/>
          </p:cNvSpPr>
          <p:nvPr>
            <p:ph idx="1"/>
          </p:nvPr>
        </p:nvSpPr>
        <p:spPr>
          <a:xfrm>
            <a:off x="1142976" y="1142984"/>
            <a:ext cx="6858000" cy="4754563"/>
          </a:xfrm>
        </p:spPr>
        <p:txBody>
          <a:bodyPr/>
          <a:lstStyle/>
          <a:p>
            <a:pPr>
              <a:buNone/>
            </a:pPr>
            <a:r>
              <a:rPr lang="hr-HR" sz="1600" b="1" dirty="0">
                <a:solidFill>
                  <a:srgbClr val="002060"/>
                </a:solidFill>
              </a:rPr>
              <a:t>5.2.</a:t>
            </a:r>
            <a:r>
              <a:rPr lang="hr-HR" sz="1600" dirty="0">
                <a:solidFill>
                  <a:srgbClr val="002060"/>
                </a:solidFill>
              </a:rPr>
              <a:t> a)	Partija je završena remijem kada igrač na potezu ne 		može odigrati niti jedan ispravan potez, a kralj mu 	nije u šahu. 	Za partiju se kaže da je završena "patom". Tim je partija odmah 	završena, pod uvjetom da je potez kojim se dolazi do pat 	pozicije pravovaljan.</a:t>
            </a:r>
          </a:p>
          <a:p>
            <a:pPr lvl="0">
              <a:buNone/>
            </a:pPr>
            <a:r>
              <a:rPr lang="hr-HR" sz="1600" dirty="0">
                <a:solidFill>
                  <a:srgbClr val="002060"/>
                </a:solidFill>
              </a:rPr>
              <a:t>	  b)	Partija je završena remijem kada nastane pozicija u kojoj niti 	jedan igrač ne može matirati protivnikovog kralja bilo kojim 	nizom ispravnih poteza. Za partiju se kaže da je završena 	"mrtvom pozicijom". Tim je partija odmah završena, pod 	uvjetom da je potez koji je doveo do te pozicije ispravan. 	</a:t>
            </a:r>
            <a:r>
              <a:rPr lang="hr-HR" sz="1600" b="1" dirty="0">
                <a:solidFill>
                  <a:srgbClr val="002060"/>
                </a:solidFill>
              </a:rPr>
              <a:t>(Vidjeti članak 9.6.)</a:t>
            </a:r>
            <a:endParaRPr lang="hr-HR" sz="1600" dirty="0">
              <a:solidFill>
                <a:srgbClr val="002060"/>
              </a:solidFill>
            </a:endParaRPr>
          </a:p>
          <a:p>
            <a:pPr lvl="0">
              <a:buNone/>
            </a:pPr>
            <a:r>
              <a:rPr lang="hr-HR" sz="1600" dirty="0">
                <a:solidFill>
                  <a:srgbClr val="002060"/>
                </a:solidFill>
              </a:rPr>
              <a:t>	  c)	Partija završava remijem dogovorom dvojice igrača u tijeku 	partije. Tim je partija odmah završena. (Vidjeti članak 9.1)</a:t>
            </a:r>
          </a:p>
          <a:p>
            <a:pPr lvl="0">
              <a:buNone/>
            </a:pPr>
            <a:r>
              <a:rPr lang="hr-HR" sz="1600" dirty="0">
                <a:solidFill>
                  <a:srgbClr val="002060"/>
                </a:solidFill>
              </a:rPr>
              <a:t>	  d)	Partija može završiti remijem ako će se bilo koja identična 	pozicija pojaviti ili se pojavila na šahovnici najmanje tri puta. 	(Vidjeti članak 9.2.)</a:t>
            </a:r>
          </a:p>
          <a:p>
            <a:pPr lvl="0">
              <a:buNone/>
            </a:pPr>
            <a:r>
              <a:rPr lang="hr-HR" sz="1600" dirty="0">
                <a:solidFill>
                  <a:srgbClr val="002060"/>
                </a:solidFill>
              </a:rPr>
              <a:t>	  e)	Partija može završiti remijem, ako je svaki od igrača povukao 	</a:t>
            </a:r>
            <a:r>
              <a:rPr lang="hr-HR" sz="1600" b="1" dirty="0">
                <a:solidFill>
                  <a:srgbClr val="002060"/>
                </a:solidFill>
              </a:rPr>
              <a:t>najmanje</a:t>
            </a:r>
            <a:r>
              <a:rPr lang="hr-HR" sz="1600" dirty="0">
                <a:solidFill>
                  <a:srgbClr val="002060"/>
                </a:solidFill>
              </a:rPr>
              <a:t> posljednjih 50 uzastopnih poteza bez micanja bilo 	kojeg pješaka i bez uzimanja. (Vidjeti članak 9.3)</a:t>
            </a:r>
          </a:p>
        </p:txBody>
      </p:sp>
      <p:sp>
        <p:nvSpPr>
          <p:cNvPr id="4" name="Slide Number Placeholder 3"/>
          <p:cNvSpPr>
            <a:spLocks noGrp="1"/>
          </p:cNvSpPr>
          <p:nvPr>
            <p:ph type="sldNum" sz="quarter" idx="11"/>
          </p:nvPr>
        </p:nvSpPr>
        <p:spPr/>
        <p:txBody>
          <a:bodyPr/>
          <a:lstStyle/>
          <a:p>
            <a:fld id="{9CFA1C66-7F35-4C2B-A149-4061A2BD3423}" type="slidenum">
              <a:rPr lang="hr-HR" smtClean="0"/>
              <a:pPr/>
              <a:t>36</a:t>
            </a:fld>
            <a:endParaRPr lang="hr-H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7290" y="2000240"/>
            <a:ext cx="6172200" cy="2343144"/>
          </a:xfrm>
        </p:spPr>
        <p:txBody>
          <a:bodyPr/>
          <a:lstStyle/>
          <a:p>
            <a:r>
              <a:rPr lang="hr-HR" dirty="0"/>
              <a:t>PRAVILA NATJECANJA</a:t>
            </a:r>
          </a:p>
        </p:txBody>
      </p:sp>
      <p:sp>
        <p:nvSpPr>
          <p:cNvPr id="3" name="Slide Number Placeholder 2"/>
          <p:cNvSpPr>
            <a:spLocks noGrp="1"/>
          </p:cNvSpPr>
          <p:nvPr>
            <p:ph type="sldNum" sz="quarter" idx="11"/>
          </p:nvPr>
        </p:nvSpPr>
        <p:spPr/>
        <p:txBody>
          <a:bodyPr/>
          <a:lstStyle/>
          <a:p>
            <a:fld id="{9CFA1C66-7F35-4C2B-A149-4061A2BD3423}" type="slidenum">
              <a:rPr lang="hr-HR" smtClean="0"/>
              <a:pPr/>
              <a:t>37</a:t>
            </a:fld>
            <a:endParaRPr lang="hr-H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6. Šahovski sat</a:t>
            </a:r>
          </a:p>
        </p:txBody>
      </p:sp>
      <p:sp>
        <p:nvSpPr>
          <p:cNvPr id="3" name="Content Placeholder 2"/>
          <p:cNvSpPr>
            <a:spLocks noGrp="1"/>
          </p:cNvSpPr>
          <p:nvPr>
            <p:ph idx="1"/>
          </p:nvPr>
        </p:nvSpPr>
        <p:spPr>
          <a:xfrm>
            <a:off x="1142976" y="1071546"/>
            <a:ext cx="6858000" cy="5072098"/>
          </a:xfrm>
        </p:spPr>
        <p:txBody>
          <a:bodyPr/>
          <a:lstStyle/>
          <a:p>
            <a:pPr>
              <a:buNone/>
            </a:pPr>
            <a:r>
              <a:rPr lang="hr-HR" sz="1400" b="1" dirty="0">
                <a:solidFill>
                  <a:srgbClr val="002060"/>
                </a:solidFill>
              </a:rPr>
              <a:t>6.1.</a:t>
            </a:r>
            <a:r>
              <a:rPr lang="hr-HR" sz="1400" dirty="0">
                <a:solidFill>
                  <a:srgbClr val="002060"/>
                </a:solidFill>
              </a:rPr>
              <a:t>		"Šahovski sat" podrazumijeva sat s dva pokazatelja vremena međusobno 	spojena na način da samo jedan od njih smije raditi u bilo kojem 	trenutku. </a:t>
            </a:r>
          </a:p>
          <a:p>
            <a:pPr>
              <a:buNone/>
            </a:pPr>
            <a:r>
              <a:rPr lang="hr-HR" sz="1400" dirty="0">
                <a:solidFill>
                  <a:srgbClr val="002060"/>
                </a:solidFill>
              </a:rPr>
              <a:t>		Pod "satom" se u Pravilima šaha podrazumijeva jedan od dva 	pokazatelja vremena.</a:t>
            </a:r>
          </a:p>
          <a:p>
            <a:pPr>
              <a:buNone/>
            </a:pPr>
            <a:r>
              <a:rPr lang="hr-HR" sz="1400" b="1" dirty="0">
                <a:solidFill>
                  <a:srgbClr val="002060"/>
                </a:solidFill>
              </a:rPr>
              <a:t>		Svaki pokazatelj vremena ima "zastavicu".</a:t>
            </a:r>
          </a:p>
          <a:p>
            <a:pPr>
              <a:buNone/>
            </a:pPr>
            <a:r>
              <a:rPr lang="hr-HR" sz="1400" dirty="0">
                <a:solidFill>
                  <a:srgbClr val="002060"/>
                </a:solidFill>
              </a:rPr>
              <a:t>		"Pad zastavice" podrazumijeva da je igraču isteklo dodijeljeno vrijeme.</a:t>
            </a:r>
            <a:r>
              <a:rPr lang="hr-HR" sz="1400" b="1" dirty="0">
                <a:solidFill>
                  <a:srgbClr val="002060"/>
                </a:solidFill>
              </a:rPr>
              <a:t> </a:t>
            </a:r>
            <a:endParaRPr lang="hr-HR" sz="1400" dirty="0">
              <a:solidFill>
                <a:srgbClr val="002060"/>
              </a:solidFill>
            </a:endParaRPr>
          </a:p>
          <a:p>
            <a:pPr>
              <a:buNone/>
            </a:pPr>
            <a:r>
              <a:rPr lang="hr-HR" sz="1400" b="1" dirty="0">
                <a:solidFill>
                  <a:srgbClr val="002060"/>
                </a:solidFill>
              </a:rPr>
              <a:t>6.2.	 </a:t>
            </a:r>
            <a:r>
              <a:rPr lang="hr-HR" sz="1400" dirty="0">
                <a:solidFill>
                  <a:srgbClr val="002060"/>
                </a:solidFill>
              </a:rPr>
              <a:t>a)	Pri uporabi šahovskog sata svaki igrač mora odigrati minimalni broj ili 	sve poteze u dodijeljenom mu vremenu i/ ili mu se može 	dodijeliti 	dodatno vrijeme za svaki potez.  Sve to treba biti određeno unaprijed. </a:t>
            </a:r>
          </a:p>
          <a:p>
            <a:pPr lvl="0">
              <a:buNone/>
            </a:pPr>
            <a:r>
              <a:rPr lang="hr-HR" sz="1400" dirty="0">
                <a:solidFill>
                  <a:srgbClr val="002060"/>
                </a:solidFill>
              </a:rPr>
              <a:t>	 b)	Vrijeme koje igrač uštedi u jednom periodu igre dodaje se vremenu koje 	on ima na raspolaganju u sljedećem periodu, osim kada se igra s 	"vremenskom zadrškom".</a:t>
            </a:r>
          </a:p>
          <a:p>
            <a:pPr>
              <a:buNone/>
            </a:pPr>
            <a:r>
              <a:rPr lang="hr-HR" sz="1400" dirty="0">
                <a:solidFill>
                  <a:srgbClr val="002060"/>
                </a:solidFill>
              </a:rPr>
              <a:t>		Pri igranju s vremenskom zadrškom jednom i drugom igraču se 	dodjeljuje "glavno vrijeme za razmišljanje". Svaki igrač također dobiva i 	"fiksno dodatno  vrijeme" za svaki potez. Smanjivanje glavnog vremena 	za razmišljanje počet će tek nakon isteka fiksnog vremena. Pod uvjetom 	da igrač zaustavi svoj sat prije isteka fiksnog vremena glavno vrijeme za 	razmišljanje neće se promijeniti bez obzira na iznos utrošenog fiksnog 	vremena.</a:t>
            </a:r>
          </a:p>
          <a:p>
            <a:pPr>
              <a:buNone/>
            </a:pPr>
            <a:r>
              <a:rPr lang="hr-HR" sz="1400" b="1" dirty="0">
                <a:solidFill>
                  <a:srgbClr val="002060"/>
                </a:solidFill>
              </a:rPr>
              <a:t>6.3.</a:t>
            </a:r>
            <a:r>
              <a:rPr lang="hr-HR" sz="1400" dirty="0">
                <a:solidFill>
                  <a:srgbClr val="002060"/>
                </a:solidFill>
              </a:rPr>
              <a:t>		Odmah po padu zastavice mora se provjeriti ispunjenje zahtjeva iz 	članka 6.2.a.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38</a:t>
            </a:fld>
            <a:endParaRPr lang="hr-H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6. Šahovski sat</a:t>
            </a:r>
          </a:p>
        </p:txBody>
      </p:sp>
      <p:sp>
        <p:nvSpPr>
          <p:cNvPr id="3" name="Content Placeholder 2"/>
          <p:cNvSpPr>
            <a:spLocks noGrp="1"/>
          </p:cNvSpPr>
          <p:nvPr>
            <p:ph idx="1"/>
          </p:nvPr>
        </p:nvSpPr>
        <p:spPr>
          <a:xfrm>
            <a:off x="1142976" y="1071546"/>
            <a:ext cx="6858000" cy="5072098"/>
          </a:xfrm>
        </p:spPr>
        <p:txBody>
          <a:bodyPr/>
          <a:lstStyle/>
          <a:p>
            <a:pPr>
              <a:buNone/>
            </a:pPr>
            <a:r>
              <a:rPr lang="hr-HR" sz="1800" b="1" dirty="0">
                <a:solidFill>
                  <a:srgbClr val="002060"/>
                </a:solidFill>
              </a:rPr>
              <a:t>6.4.	</a:t>
            </a:r>
            <a:r>
              <a:rPr lang="hr-HR" sz="1800" dirty="0">
                <a:solidFill>
                  <a:srgbClr val="002060"/>
                </a:solidFill>
              </a:rPr>
              <a:t>Prije početka partije sudac odlučuje gdje će se postaviti 	sat. </a:t>
            </a:r>
          </a:p>
          <a:p>
            <a:pPr>
              <a:buNone/>
            </a:pPr>
            <a:r>
              <a:rPr lang="hr-HR" sz="1800" b="1" dirty="0">
                <a:solidFill>
                  <a:srgbClr val="002060"/>
                </a:solidFill>
              </a:rPr>
              <a:t>6.5.	</a:t>
            </a:r>
            <a:r>
              <a:rPr lang="hr-HR" sz="1800" dirty="0">
                <a:solidFill>
                  <a:srgbClr val="002060"/>
                </a:solidFill>
              </a:rPr>
              <a:t>U vrijeme predviđeno za početak partije upućuje se sat 	igrača koji ima bijele figure. </a:t>
            </a:r>
          </a:p>
          <a:p>
            <a:pPr>
              <a:buNone/>
            </a:pPr>
            <a:r>
              <a:rPr lang="hr-HR" sz="1800" b="1" dirty="0">
                <a:solidFill>
                  <a:srgbClr val="002060"/>
                </a:solidFill>
              </a:rPr>
              <a:t>6.6.	Svaki igrač koji stigne za šahovnicu nakon 	početka seanse će izgubiti partiju. Dakle, 	dozvoljeno kašnjenje je 0 minuta. Pravila 	natjecanja mogu odrediti drukčije.</a:t>
            </a:r>
            <a:r>
              <a:rPr lang="hr-HR" sz="1800" dirty="0">
                <a:solidFill>
                  <a:srgbClr val="002060"/>
                </a:solidFill>
              </a:rPr>
              <a:t> </a:t>
            </a:r>
          </a:p>
          <a:p>
            <a:pPr lvl="0">
              <a:buNone/>
            </a:pPr>
            <a:r>
              <a:rPr lang="hr-HR" sz="1800" b="1" dirty="0">
                <a:solidFill>
                  <a:srgbClr val="002060"/>
                </a:solidFill>
              </a:rPr>
              <a:t>		Ako pravila natjecanja drukčije definiraju 	dozvoljeno kašnjenje, primijenit će se slijedeće. 	Ako nijedan igrač na početku partije nije nazočan, 	igrač koji ima bijele figure gubi sve vrijeme 	proteklo do njegovog dolaska; osim kada pravila 	tog natjecanja propisuju drukčije ili ako sudac 	odluči drukčije.</a:t>
            </a:r>
          </a:p>
        </p:txBody>
      </p:sp>
      <p:sp>
        <p:nvSpPr>
          <p:cNvPr id="4" name="Slide Number Placeholder 3"/>
          <p:cNvSpPr>
            <a:spLocks noGrp="1"/>
          </p:cNvSpPr>
          <p:nvPr>
            <p:ph type="sldNum" sz="quarter" idx="11"/>
          </p:nvPr>
        </p:nvSpPr>
        <p:spPr/>
        <p:txBody>
          <a:bodyPr/>
          <a:lstStyle/>
          <a:p>
            <a:fld id="{9CFA1C66-7F35-4C2B-A149-4061A2BD3423}" type="slidenum">
              <a:rPr lang="hr-HR" smtClean="0"/>
              <a:pPr/>
              <a:t>39</a:t>
            </a:fld>
            <a:endParaRPr lang="hr-H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DAN 3</a:t>
            </a:r>
          </a:p>
        </p:txBody>
      </p:sp>
      <p:sp>
        <p:nvSpPr>
          <p:cNvPr id="3" name="Content Placeholder 2"/>
          <p:cNvSpPr>
            <a:spLocks noGrp="1"/>
          </p:cNvSpPr>
          <p:nvPr>
            <p:ph idx="1"/>
          </p:nvPr>
        </p:nvSpPr>
        <p:spPr/>
        <p:txBody>
          <a:bodyPr/>
          <a:lstStyle/>
          <a:p>
            <a:r>
              <a:rPr lang="hr-HR" dirty="0">
                <a:solidFill>
                  <a:srgbClr val="002060"/>
                </a:solidFill>
              </a:rPr>
              <a:t>Uvodni pozdrav</a:t>
            </a:r>
          </a:p>
          <a:p>
            <a:r>
              <a:rPr lang="hr-HR" dirty="0">
                <a:solidFill>
                  <a:srgbClr val="002060"/>
                </a:solidFill>
              </a:rPr>
              <a:t>Što nas danas čeka?</a:t>
            </a:r>
          </a:p>
          <a:p>
            <a:r>
              <a:rPr lang="hr-HR" dirty="0">
                <a:solidFill>
                  <a:srgbClr val="002060"/>
                </a:solidFill>
              </a:rPr>
              <a:t>Izlaganje: Maroje </a:t>
            </a:r>
            <a:r>
              <a:rPr lang="hr-HR" dirty="0" err="1">
                <a:solidFill>
                  <a:srgbClr val="002060"/>
                </a:solidFill>
              </a:rPr>
              <a:t>Portada</a:t>
            </a:r>
            <a:r>
              <a:rPr lang="hr-HR" dirty="0">
                <a:solidFill>
                  <a:srgbClr val="002060"/>
                </a:solidFill>
              </a:rPr>
              <a:t>(3. dio)</a:t>
            </a:r>
          </a:p>
          <a:p>
            <a:r>
              <a:rPr lang="hr-HR" dirty="0">
                <a:solidFill>
                  <a:srgbClr val="002060"/>
                </a:solidFill>
              </a:rPr>
              <a:t>Razgovor i priprema za ispite</a:t>
            </a:r>
          </a:p>
          <a:p>
            <a:r>
              <a:rPr lang="hr-HR" dirty="0">
                <a:solidFill>
                  <a:srgbClr val="002060"/>
                </a:solidFill>
              </a:rPr>
              <a:t>Ispiti</a:t>
            </a:r>
          </a:p>
        </p:txBody>
      </p:sp>
      <p:sp>
        <p:nvSpPr>
          <p:cNvPr id="4" name="Slide Number Placeholder 3"/>
          <p:cNvSpPr>
            <a:spLocks noGrp="1"/>
          </p:cNvSpPr>
          <p:nvPr>
            <p:ph type="sldNum" sz="quarter" idx="11"/>
          </p:nvPr>
        </p:nvSpPr>
        <p:spPr/>
        <p:txBody>
          <a:bodyPr/>
          <a:lstStyle/>
          <a:p>
            <a:fld id="{9CFA1C66-7F35-4C2B-A149-4061A2BD3423}" type="slidenum">
              <a:rPr lang="hr-HR" smtClean="0"/>
              <a:pPr/>
              <a:t>4</a:t>
            </a:fld>
            <a:endParaRPr lang="hr-H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6. Šahovski sat</a:t>
            </a:r>
          </a:p>
        </p:txBody>
      </p:sp>
      <p:sp>
        <p:nvSpPr>
          <p:cNvPr id="3" name="Content Placeholder 2"/>
          <p:cNvSpPr>
            <a:spLocks noGrp="1"/>
          </p:cNvSpPr>
          <p:nvPr>
            <p:ph idx="1"/>
          </p:nvPr>
        </p:nvSpPr>
        <p:spPr>
          <a:xfrm>
            <a:off x="1142976" y="1071546"/>
            <a:ext cx="6858000" cy="5072098"/>
          </a:xfrm>
        </p:spPr>
        <p:txBody>
          <a:bodyPr/>
          <a:lstStyle/>
          <a:p>
            <a:pPr>
              <a:buNone/>
            </a:pPr>
            <a:r>
              <a:rPr lang="hr-HR" sz="1600" b="1" dirty="0">
                <a:solidFill>
                  <a:srgbClr val="002060"/>
                </a:solidFill>
              </a:rPr>
              <a:t>6.7. </a:t>
            </a:r>
            <a:r>
              <a:rPr lang="hr-HR" sz="1600" dirty="0">
                <a:solidFill>
                  <a:srgbClr val="002060"/>
                </a:solidFill>
              </a:rPr>
              <a:t>a)</a:t>
            </a:r>
            <a:r>
              <a:rPr lang="hr-HR" sz="1600" b="1" dirty="0">
                <a:solidFill>
                  <a:srgbClr val="002060"/>
                </a:solidFill>
              </a:rPr>
              <a:t>	</a:t>
            </a:r>
            <a:r>
              <a:rPr lang="hr-HR" sz="1600" dirty="0">
                <a:solidFill>
                  <a:srgbClr val="002060"/>
                </a:solidFill>
              </a:rPr>
              <a:t>Tijekom partije svaki igrač, odigravši svoj potez na šahovnici, 	treba zaustaviti svoj i uputiti protivnikov sat. Igraču uvijek mora 	biti omogućeno zaustaviti svoj sat. Dok to ne uradi njegov se 	potez ne smatra završenim, osim ako je odigranim potezom 	završena partija. (Vidjeti članke </a:t>
            </a:r>
            <a:r>
              <a:rPr lang="hr-HR" sz="1600" b="1" dirty="0">
                <a:solidFill>
                  <a:srgbClr val="002060"/>
                </a:solidFill>
              </a:rPr>
              <a:t>5.1.a, 5.2.a, 5.2.b, 5.2.c i 	9.6.</a:t>
            </a:r>
            <a:r>
              <a:rPr lang="hr-HR" sz="1600" dirty="0">
                <a:solidFill>
                  <a:srgbClr val="002060"/>
                </a:solidFill>
              </a:rPr>
              <a:t>)</a:t>
            </a:r>
          </a:p>
          <a:p>
            <a:pPr>
              <a:buNone/>
            </a:pPr>
            <a:r>
              <a:rPr lang="hr-HR" sz="1600" dirty="0">
                <a:solidFill>
                  <a:srgbClr val="002060"/>
                </a:solidFill>
              </a:rPr>
              <a:t>	 	Vrijeme između odigravanja poteza na šahovnici, zaustavljanja 	svog i upućivanja protivnikovog sata smatra se dijelom vremena 	dodijeljenog igraču,</a:t>
            </a:r>
          </a:p>
          <a:p>
            <a:pPr lvl="0">
              <a:buNone/>
            </a:pPr>
            <a:r>
              <a:rPr lang="hr-HR" sz="1600" dirty="0">
                <a:solidFill>
                  <a:srgbClr val="002060"/>
                </a:solidFill>
              </a:rPr>
              <a:t>	  b)	Igrač mora zaustaviti sat istom rukom kojom je odigrao potez. 	Zabranjeno je držati prst na satu ili "lebdjeti" nad njim,</a:t>
            </a:r>
          </a:p>
          <a:p>
            <a:pPr lvl="0">
              <a:buNone/>
            </a:pPr>
            <a:r>
              <a:rPr lang="hr-HR" sz="1600" dirty="0">
                <a:solidFill>
                  <a:srgbClr val="002060"/>
                </a:solidFill>
              </a:rPr>
              <a:t>	  c)	Igrač mora pravilno koristiti sat. Zabranjeno je jako udaranje po 	satu, uzimanje sata u ruke i prevrtanje sata. Nepravilno 	korištenje sata podliježe kazni sukladno članku 13.4.,</a:t>
            </a:r>
          </a:p>
          <a:p>
            <a:pPr lvl="0">
              <a:buNone/>
            </a:pPr>
            <a:r>
              <a:rPr lang="hr-HR" sz="1600" dirty="0">
                <a:solidFill>
                  <a:srgbClr val="002060"/>
                </a:solidFill>
              </a:rPr>
              <a:t>	  d)	Ako igrač nije sposoban koristiti sat, pronaći će pomoćnika, 	prihvatljivog sucu, koji će obavljati tu dužnost. Sudac će njegov 	sat namjestiti na pravedan način.</a:t>
            </a:r>
          </a:p>
          <a:p>
            <a:pPr>
              <a:buNone/>
            </a:pPr>
            <a:r>
              <a:rPr lang="hr-HR" sz="1600" b="1" dirty="0">
                <a:solidFill>
                  <a:srgbClr val="002060"/>
                </a:solidFill>
              </a:rPr>
              <a:t>6.8.	</a:t>
            </a:r>
            <a:r>
              <a:rPr lang="hr-HR" sz="1600" dirty="0">
                <a:solidFill>
                  <a:srgbClr val="002060"/>
                </a:solidFill>
              </a:rPr>
              <a:t>Smatra se da je zastavica pala kada to uoči sudac ili kada na to 	ispravno ukaže jedan od igrača.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40</a:t>
            </a:fld>
            <a:endParaRPr lang="hr-H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6. Šahovski sat</a:t>
            </a:r>
          </a:p>
        </p:txBody>
      </p:sp>
      <p:sp>
        <p:nvSpPr>
          <p:cNvPr id="3" name="Content Placeholder 2"/>
          <p:cNvSpPr>
            <a:spLocks noGrp="1"/>
          </p:cNvSpPr>
          <p:nvPr>
            <p:ph idx="1"/>
          </p:nvPr>
        </p:nvSpPr>
        <p:spPr>
          <a:xfrm>
            <a:off x="1142976" y="1071546"/>
            <a:ext cx="6858000" cy="5072098"/>
          </a:xfrm>
        </p:spPr>
        <p:txBody>
          <a:bodyPr/>
          <a:lstStyle/>
          <a:p>
            <a:pPr>
              <a:buNone/>
            </a:pPr>
            <a:r>
              <a:rPr lang="hr-HR" sz="1400" b="1" dirty="0">
                <a:solidFill>
                  <a:srgbClr val="002060"/>
                </a:solidFill>
              </a:rPr>
              <a:t>6.9.		</a:t>
            </a:r>
            <a:r>
              <a:rPr lang="hr-HR" sz="1400" dirty="0">
                <a:solidFill>
                  <a:srgbClr val="002060"/>
                </a:solidFill>
              </a:rPr>
              <a:t>Igrač koji ne odigra predviđeni broj poteza unutar dodijeljenog vremena 	za razmišljanje gubi partiju, osim slučajeva u kojima se primjenjuju 	odredbe članaka </a:t>
            </a:r>
            <a:r>
              <a:rPr lang="hr-HR" sz="1400" b="1" dirty="0">
                <a:solidFill>
                  <a:srgbClr val="002060"/>
                </a:solidFill>
              </a:rPr>
              <a:t>5.1.a, 5.1.b,</a:t>
            </a:r>
            <a:r>
              <a:rPr lang="hr-HR" sz="1400" dirty="0">
                <a:solidFill>
                  <a:srgbClr val="002060"/>
                </a:solidFill>
              </a:rPr>
              <a:t> 5.2.a, 5.2.b. i 5.2.c. Međutim, partija je 	remi, ako je pozicija takva da protivnik ne može matirati bilo kojim nizom 	ispravnih poteza. </a:t>
            </a:r>
          </a:p>
          <a:p>
            <a:pPr>
              <a:buNone/>
            </a:pPr>
            <a:r>
              <a:rPr lang="hr-HR" sz="1400" b="1" dirty="0">
                <a:solidFill>
                  <a:srgbClr val="002060"/>
                </a:solidFill>
              </a:rPr>
              <a:t>6.10. a)	</a:t>
            </a:r>
            <a:r>
              <a:rPr lang="hr-HR" sz="1400" dirty="0">
                <a:solidFill>
                  <a:srgbClr val="002060"/>
                </a:solidFill>
              </a:rPr>
              <a:t>Svaki se znak sata smatra konačnim ukoliko nema očitih neispravnosti. 	Očito neispravan sat treba zamijeniti. Sudac treba zamijeniti sat i 	upotrijebiti svoju najbolju procjenu pri određivanju vremena na  	zamjenskom šahovskom satu.</a:t>
            </a:r>
          </a:p>
          <a:p>
            <a:pPr lvl="0">
              <a:buNone/>
            </a:pPr>
            <a:r>
              <a:rPr lang="hr-HR" sz="1400" b="1" dirty="0">
                <a:solidFill>
                  <a:srgbClr val="002060"/>
                </a:solidFill>
              </a:rPr>
              <a:t>	    b) 	Ako se za vrijeme igre utvrdi da je jedan ili oba sata neispravno 	namješten, sat treba odmah zaustaviti bilo igrač bilo sudac. 	Sudac će namjestiti ispravne postavke i korigirati vremena i 	brojač poteza. On treba upotrijebiti svoju najbolju procjenu kod 	određivanja ispravnih postavki.</a:t>
            </a:r>
            <a:r>
              <a:rPr lang="hr-HR" sz="1400" dirty="0">
                <a:solidFill>
                  <a:srgbClr val="002060"/>
                </a:solidFill>
              </a:rPr>
              <a:t> </a:t>
            </a:r>
          </a:p>
          <a:p>
            <a:pPr>
              <a:buNone/>
            </a:pPr>
            <a:r>
              <a:rPr lang="hr-HR" sz="1400" b="1" dirty="0">
                <a:solidFill>
                  <a:srgbClr val="002060"/>
                </a:solidFill>
              </a:rPr>
              <a:t>6.11.	</a:t>
            </a:r>
            <a:r>
              <a:rPr lang="hr-HR" sz="1400" dirty="0">
                <a:solidFill>
                  <a:srgbClr val="002060"/>
                </a:solidFill>
              </a:rPr>
              <a:t>Ako su obje zastavice pale, a nije moguće utvrditi koja je pala prije 	onda:</a:t>
            </a:r>
          </a:p>
          <a:p>
            <a:pPr lvl="0">
              <a:buNone/>
            </a:pPr>
            <a:r>
              <a:rPr lang="hr-HR" sz="1400" dirty="0">
                <a:solidFill>
                  <a:srgbClr val="002060"/>
                </a:solidFill>
              </a:rPr>
              <a:t>	    a)	će se partija nastaviti ako se to dogodilo u bilo kojem periodu igre osim 	u zadnjem.</a:t>
            </a:r>
          </a:p>
          <a:p>
            <a:pPr lvl="0">
              <a:buNone/>
            </a:pPr>
            <a:r>
              <a:rPr lang="hr-HR" sz="1400" dirty="0">
                <a:solidFill>
                  <a:srgbClr val="002060"/>
                </a:solidFill>
              </a:rPr>
              <a:t>	    b)	je partija remi ako se to dogodilo u periodu u kojem se moraju odigrati 	svi preostali potezi.</a:t>
            </a:r>
          </a:p>
        </p:txBody>
      </p:sp>
      <p:sp>
        <p:nvSpPr>
          <p:cNvPr id="4" name="Slide Number Placeholder 3"/>
          <p:cNvSpPr>
            <a:spLocks noGrp="1"/>
          </p:cNvSpPr>
          <p:nvPr>
            <p:ph type="sldNum" sz="quarter" idx="11"/>
          </p:nvPr>
        </p:nvSpPr>
        <p:spPr/>
        <p:txBody>
          <a:bodyPr/>
          <a:lstStyle/>
          <a:p>
            <a:fld id="{9CFA1C66-7F35-4C2B-A149-4061A2BD3423}" type="slidenum">
              <a:rPr lang="hr-HR" smtClean="0"/>
              <a:pPr/>
              <a:t>41</a:t>
            </a:fld>
            <a:endParaRPr lang="hr-H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6. Šahovski sat</a:t>
            </a:r>
          </a:p>
        </p:txBody>
      </p:sp>
      <p:sp>
        <p:nvSpPr>
          <p:cNvPr id="3" name="Content Placeholder 2"/>
          <p:cNvSpPr>
            <a:spLocks noGrp="1"/>
          </p:cNvSpPr>
          <p:nvPr>
            <p:ph idx="1"/>
          </p:nvPr>
        </p:nvSpPr>
        <p:spPr>
          <a:xfrm>
            <a:off x="1142976" y="1071546"/>
            <a:ext cx="6858000" cy="5072098"/>
          </a:xfrm>
        </p:spPr>
        <p:txBody>
          <a:bodyPr/>
          <a:lstStyle/>
          <a:p>
            <a:pPr>
              <a:buNone/>
            </a:pPr>
            <a:r>
              <a:rPr lang="hr-HR" sz="1600" b="1" dirty="0">
                <a:solidFill>
                  <a:srgbClr val="002060"/>
                </a:solidFill>
              </a:rPr>
              <a:t>6.12. </a:t>
            </a:r>
            <a:r>
              <a:rPr lang="hr-HR" sz="1600" dirty="0">
                <a:solidFill>
                  <a:srgbClr val="002060"/>
                </a:solidFill>
              </a:rPr>
              <a:t>a)</a:t>
            </a:r>
            <a:r>
              <a:rPr lang="hr-HR" sz="1600" b="1" dirty="0">
                <a:solidFill>
                  <a:srgbClr val="002060"/>
                </a:solidFill>
              </a:rPr>
              <a:t>	</a:t>
            </a:r>
            <a:r>
              <a:rPr lang="hr-HR" sz="1600" dirty="0">
                <a:solidFill>
                  <a:srgbClr val="002060"/>
                </a:solidFill>
              </a:rPr>
              <a:t>Ako partiju treba prekinuti, sudac će zaustaviti satove. </a:t>
            </a:r>
          </a:p>
          <a:p>
            <a:pPr lvl="0">
              <a:buNone/>
            </a:pPr>
            <a:r>
              <a:rPr lang="hr-HR" sz="1600" dirty="0">
                <a:solidFill>
                  <a:srgbClr val="002060"/>
                </a:solidFill>
              </a:rPr>
              <a:t>	    b)	Igrač smije zaustaviti satove samo ako ima namjeru tražiti 	sučevu pomoć, npr. kod izvođenja promocije, a tražena figura 	nije pri ruci.</a:t>
            </a:r>
          </a:p>
          <a:p>
            <a:pPr lvl="0">
              <a:buNone/>
            </a:pPr>
            <a:r>
              <a:rPr lang="hr-HR" sz="1600" dirty="0">
                <a:solidFill>
                  <a:srgbClr val="002060"/>
                </a:solidFill>
              </a:rPr>
              <a:t>	    c)	U oba slučaja sudac odlučuje kad će se partija nastaviti. </a:t>
            </a:r>
          </a:p>
          <a:p>
            <a:pPr lvl="0">
              <a:buNone/>
            </a:pPr>
            <a:r>
              <a:rPr lang="hr-HR" sz="1600" dirty="0">
                <a:solidFill>
                  <a:srgbClr val="002060"/>
                </a:solidFill>
              </a:rPr>
              <a:t>	    d)	Ako igrač zaustavi satove s namjerom da zatraži sučevu pomoć, 	sudac će utvrditi je li igrač imao valjan razlog za to. Ako je očito 	da igrač nije imao valjan razlog za zaustavljanje satova bit će 	kažnjen sukladno članku 13.4. </a:t>
            </a:r>
          </a:p>
          <a:p>
            <a:pPr>
              <a:buNone/>
            </a:pPr>
            <a:r>
              <a:rPr lang="hr-HR" sz="1600" b="1" dirty="0">
                <a:solidFill>
                  <a:srgbClr val="002060"/>
                </a:solidFill>
              </a:rPr>
              <a:t>6.13.	</a:t>
            </a:r>
            <a:r>
              <a:rPr lang="hr-HR" sz="1600" dirty="0">
                <a:solidFill>
                  <a:srgbClr val="002060"/>
                </a:solidFill>
              </a:rPr>
              <a:t>Ako se pojavi neka nepravilnost i/ili treba vratiti figure u 	prethodnu poziciju sudac treba upotrijebiti svoju najbolju 	procjenu pri određivanju vremena koje će pokazivati satovi. Ako 	je nužno sudac će na satu namjestiti i brojač poteza.</a:t>
            </a:r>
          </a:p>
          <a:p>
            <a:pPr>
              <a:buNone/>
            </a:pPr>
            <a:r>
              <a:rPr lang="hr-HR" sz="1600" b="1" dirty="0">
                <a:solidFill>
                  <a:srgbClr val="002060"/>
                </a:solidFill>
              </a:rPr>
              <a:t>6.14.	</a:t>
            </a:r>
            <a:r>
              <a:rPr lang="hr-HR" sz="1600" dirty="0">
                <a:solidFill>
                  <a:srgbClr val="002060"/>
                </a:solidFill>
              </a:rPr>
              <a:t>Ekrani, monitori ili demonstracijske ploče koje pokazuju 	trenutnu poziciju na šahovnici, poteze i broj odigranih poteza, 	te satovi koji pokazuju i broj odigranih poteza, dozvoljeni su u 	turnirskim dvoranama. Međutim, igrač ne može izvršiti 	reklamaciju temeljem informacije iskazane na taj način.</a:t>
            </a:r>
          </a:p>
        </p:txBody>
      </p:sp>
      <p:sp>
        <p:nvSpPr>
          <p:cNvPr id="4" name="Slide Number Placeholder 3"/>
          <p:cNvSpPr>
            <a:spLocks noGrp="1"/>
          </p:cNvSpPr>
          <p:nvPr>
            <p:ph type="sldNum" sz="quarter" idx="11"/>
          </p:nvPr>
        </p:nvSpPr>
        <p:spPr/>
        <p:txBody>
          <a:bodyPr/>
          <a:lstStyle/>
          <a:p>
            <a:fld id="{9CFA1C66-7F35-4C2B-A149-4061A2BD3423}" type="slidenum">
              <a:rPr lang="hr-HR" smtClean="0"/>
              <a:pPr/>
              <a:t>42</a:t>
            </a:fld>
            <a:endParaRPr lang="hr-H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7. Nepravilnosti</a:t>
            </a:r>
          </a:p>
        </p:txBody>
      </p:sp>
      <p:sp>
        <p:nvSpPr>
          <p:cNvPr id="3" name="Content Placeholder 2"/>
          <p:cNvSpPr>
            <a:spLocks noGrp="1"/>
          </p:cNvSpPr>
          <p:nvPr>
            <p:ph idx="1"/>
          </p:nvPr>
        </p:nvSpPr>
        <p:spPr/>
        <p:txBody>
          <a:bodyPr/>
          <a:lstStyle/>
          <a:p>
            <a:pPr>
              <a:buNone/>
            </a:pPr>
            <a:r>
              <a:rPr lang="hr-HR" sz="1800" b="1" dirty="0">
                <a:solidFill>
                  <a:srgbClr val="002060"/>
                </a:solidFill>
              </a:rPr>
              <a:t>7.1. </a:t>
            </a:r>
            <a:r>
              <a:rPr lang="hr-HR" sz="1800" dirty="0">
                <a:solidFill>
                  <a:srgbClr val="002060"/>
                </a:solidFill>
              </a:rPr>
              <a:t>a)	Ako se tijekom partije utvrdi da je početna pozicija 	figura bila nepravilna, partija će se poništiti i odigrati 	nova.</a:t>
            </a:r>
          </a:p>
          <a:p>
            <a:pPr lvl="0">
              <a:buNone/>
            </a:pPr>
            <a:r>
              <a:rPr lang="hr-HR" sz="1800" dirty="0">
                <a:solidFill>
                  <a:srgbClr val="002060"/>
                </a:solidFill>
              </a:rPr>
              <a:t>	  b)	Ako se tijekom partije utvrdi da je šahovnica postavljena 	protivno odredbama članka 2.1, partija će se nastaviti, 	ali postignuta pozicija se mora prebaciti na pravilno 	postavljenu šahovnicu. </a:t>
            </a:r>
          </a:p>
          <a:p>
            <a:pPr>
              <a:buNone/>
            </a:pPr>
            <a:r>
              <a:rPr lang="hr-HR" sz="1800" b="1" dirty="0">
                <a:solidFill>
                  <a:srgbClr val="002060"/>
                </a:solidFill>
              </a:rPr>
              <a:t>7.2.</a:t>
            </a:r>
            <a:r>
              <a:rPr lang="hr-HR" sz="1800" dirty="0">
                <a:solidFill>
                  <a:srgbClr val="002060"/>
                </a:solidFill>
              </a:rPr>
              <a:t>	Ako je partija počela obrnutim bojama figura, nastavit će 	se, osim ako sudac ne odluči drugačije. </a:t>
            </a:r>
          </a:p>
          <a:p>
            <a:pPr>
              <a:buNone/>
            </a:pPr>
            <a:r>
              <a:rPr lang="hr-HR" sz="1800" b="1" dirty="0">
                <a:solidFill>
                  <a:srgbClr val="002060"/>
                </a:solidFill>
              </a:rPr>
              <a:t>7.3.</a:t>
            </a:r>
            <a:r>
              <a:rPr lang="hr-HR" sz="1800" dirty="0">
                <a:solidFill>
                  <a:srgbClr val="002060"/>
                </a:solidFill>
              </a:rPr>
              <a:t>	Ako igrač poremeti položaj jedne ili više figura uspostavit 	će ispravnu poziciju nauštrb svog vremena. Ako je 	nužno, igrač ili njegov protivnik mogu zaustaviti sat i 	zatražiti sučevu pomoć. Sudac može kazniti igrača koji je 	poremetio položaj figura.</a:t>
            </a:r>
          </a:p>
          <a:p>
            <a:endParaRPr lang="hr-HR" sz="18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43</a:t>
            </a:fld>
            <a:endParaRPr lang="hr-H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7. Nepravilnosti</a:t>
            </a:r>
          </a:p>
        </p:txBody>
      </p:sp>
      <p:sp>
        <p:nvSpPr>
          <p:cNvPr id="3" name="Content Placeholder 2"/>
          <p:cNvSpPr>
            <a:spLocks noGrp="1"/>
          </p:cNvSpPr>
          <p:nvPr>
            <p:ph idx="1"/>
          </p:nvPr>
        </p:nvSpPr>
        <p:spPr/>
        <p:txBody>
          <a:bodyPr/>
          <a:lstStyle/>
          <a:p>
            <a:pPr>
              <a:buNone/>
            </a:pPr>
            <a:r>
              <a:rPr lang="hr-HR" sz="1400" b="1" dirty="0">
                <a:solidFill>
                  <a:srgbClr val="002060"/>
                </a:solidFill>
              </a:rPr>
              <a:t>7.4.	 </a:t>
            </a:r>
            <a:r>
              <a:rPr lang="hr-HR" sz="1400" dirty="0">
                <a:solidFill>
                  <a:srgbClr val="002060"/>
                </a:solidFill>
              </a:rPr>
              <a:t>a)</a:t>
            </a:r>
            <a:r>
              <a:rPr lang="hr-HR" sz="1400" b="1" dirty="0">
                <a:solidFill>
                  <a:srgbClr val="002060"/>
                </a:solidFill>
              </a:rPr>
              <a:t>	</a:t>
            </a:r>
            <a:r>
              <a:rPr lang="hr-HR" sz="1400" dirty="0">
                <a:solidFill>
                  <a:srgbClr val="002060"/>
                </a:solidFill>
              </a:rPr>
              <a:t>Ako se tijekom partije utvrdi da je odigran nepravilan potez, uključujući i 	nepravilnu promociju pješaka ili uzimanje protivničkog kralja, uspostavit 	će se pozicija koja je bila neposredno prije nastanka nepravilnosti. Ako 	se ne može uspostaviti poziciju koja je bila neposredno prije 	nepravilnosti, partija se nastavlja od posljednje utvrđene pozicije prije 	nepravilnosti. Satovi će se namjestiti sukladno članku </a:t>
            </a:r>
            <a:r>
              <a:rPr lang="hr-HR" sz="1400" b="1" dirty="0">
                <a:solidFill>
                  <a:srgbClr val="002060"/>
                </a:solidFill>
              </a:rPr>
              <a:t>6.13</a:t>
            </a:r>
            <a:r>
              <a:rPr lang="hr-HR" sz="1400" dirty="0">
                <a:solidFill>
                  <a:srgbClr val="002060"/>
                </a:solidFill>
              </a:rPr>
              <a:t>. Na potez 	kojim se zamjenjuje nepravilan potez primjenjuju se odredbe članaka 4.3 	</a:t>
            </a:r>
            <a:r>
              <a:rPr lang="hr-HR" sz="1400" b="1" dirty="0">
                <a:solidFill>
                  <a:srgbClr val="002060"/>
                </a:solidFill>
              </a:rPr>
              <a:t>i 4.6</a:t>
            </a:r>
            <a:r>
              <a:rPr lang="hr-HR" sz="1400" dirty="0">
                <a:solidFill>
                  <a:srgbClr val="002060"/>
                </a:solidFill>
              </a:rPr>
              <a:t>. Partija se zatim nastavlja od utvrđene pozicije.</a:t>
            </a:r>
          </a:p>
          <a:p>
            <a:pPr lvl="0">
              <a:buNone/>
            </a:pPr>
            <a:r>
              <a:rPr lang="hr-HR" sz="1400" dirty="0">
                <a:solidFill>
                  <a:srgbClr val="002060"/>
                </a:solidFill>
              </a:rPr>
              <a:t>	  b)	Nakon odluke donesene na temelju članka 7.4.a, za prva dva nepravilna 	poteza od strane istog igrača sudac će dodati igračevom protivniku po 	dvije minute dodatnog vremena za razmišljanje; za treći nepravilan potez 	istog igrača, sudac će partiju proglasiti za njega izgubljenom. </a:t>
            </a:r>
            <a:r>
              <a:rPr lang="hr-HR" sz="1400" b="1" dirty="0">
                <a:solidFill>
                  <a:srgbClr val="002060"/>
                </a:solidFill>
              </a:rPr>
              <a:t>Međutim, 	partija je remi ako je pozicija takva da protivnik ne može 	matirati igračevog kralja bilo kojim nizom ispravnih poteza.</a:t>
            </a:r>
            <a:endParaRPr lang="hr-HR" sz="1400" dirty="0">
              <a:solidFill>
                <a:srgbClr val="002060"/>
              </a:solidFill>
            </a:endParaRPr>
          </a:p>
          <a:p>
            <a:pPr>
              <a:buNone/>
            </a:pPr>
            <a:r>
              <a:rPr lang="hr-HR" sz="1400" b="1" dirty="0">
                <a:solidFill>
                  <a:srgbClr val="002060"/>
                </a:solidFill>
              </a:rPr>
              <a:t>7.5.		</a:t>
            </a:r>
            <a:r>
              <a:rPr lang="hr-HR" sz="1400" dirty="0">
                <a:solidFill>
                  <a:srgbClr val="002060"/>
                </a:solidFill>
              </a:rPr>
              <a:t>Ako se tijekom partije utvrdi da su figure pomaknute s njihovih polja, 	uspostavit će se pozicija prije nepravilnosti. Ako se ne može utvrditi 	pozicija neposredno prije nepravilnosti, partija će se nastaviti od 	posljednje utvrđene pozicije prije nepravilnosti. Satovi će se namjestiti 	sukladno članku </a:t>
            </a:r>
            <a:r>
              <a:rPr lang="hr-HR" sz="1400" b="1" dirty="0">
                <a:solidFill>
                  <a:srgbClr val="002060"/>
                </a:solidFill>
              </a:rPr>
              <a:t>6.13</a:t>
            </a:r>
            <a:r>
              <a:rPr lang="hr-HR" sz="1400" dirty="0">
                <a:solidFill>
                  <a:srgbClr val="002060"/>
                </a:solidFill>
              </a:rPr>
              <a:t>. Partija se zatim nastavlja od utvrđene pozicije.</a:t>
            </a:r>
          </a:p>
        </p:txBody>
      </p:sp>
      <p:sp>
        <p:nvSpPr>
          <p:cNvPr id="4" name="Slide Number Placeholder 3"/>
          <p:cNvSpPr>
            <a:spLocks noGrp="1"/>
          </p:cNvSpPr>
          <p:nvPr>
            <p:ph type="sldNum" sz="quarter" idx="11"/>
          </p:nvPr>
        </p:nvSpPr>
        <p:spPr/>
        <p:txBody>
          <a:bodyPr/>
          <a:lstStyle/>
          <a:p>
            <a:fld id="{9CFA1C66-7F35-4C2B-A149-4061A2BD3423}" type="slidenum">
              <a:rPr lang="hr-HR" smtClean="0"/>
              <a:pPr/>
              <a:t>44</a:t>
            </a:fld>
            <a:endParaRPr lang="hr-H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8. Zapisivanje poteza</a:t>
            </a:r>
          </a:p>
        </p:txBody>
      </p:sp>
      <p:sp>
        <p:nvSpPr>
          <p:cNvPr id="3" name="Content Placeholder 2"/>
          <p:cNvSpPr>
            <a:spLocks noGrp="1"/>
          </p:cNvSpPr>
          <p:nvPr>
            <p:ph idx="1"/>
          </p:nvPr>
        </p:nvSpPr>
        <p:spPr>
          <a:xfrm>
            <a:off x="1142976" y="1071546"/>
            <a:ext cx="6858000" cy="5143536"/>
          </a:xfrm>
        </p:spPr>
        <p:txBody>
          <a:bodyPr/>
          <a:lstStyle/>
          <a:p>
            <a:pPr>
              <a:buNone/>
            </a:pPr>
            <a:r>
              <a:rPr lang="hr-HR" sz="1600" b="1" dirty="0">
                <a:solidFill>
                  <a:srgbClr val="002060"/>
                </a:solidFill>
              </a:rPr>
              <a:t>8.1.</a:t>
            </a:r>
            <a:r>
              <a:rPr lang="hr-HR" sz="1600" dirty="0">
                <a:solidFill>
                  <a:srgbClr val="002060"/>
                </a:solidFill>
              </a:rPr>
              <a:t>	Tijekom partije od svakog se igrača traži da zapisuje svoje i 	protivnikove poteze na korektan način, potez za potezom, što je 	moguće jasnije i čitljivije, algebarskom notacijom (Dodatak </a:t>
            </a:r>
            <a:r>
              <a:rPr lang="hr-HR" sz="1600" b="1" dirty="0">
                <a:solidFill>
                  <a:srgbClr val="002060"/>
                </a:solidFill>
              </a:rPr>
              <a:t>C</a:t>
            </a:r>
            <a:r>
              <a:rPr lang="hr-HR" sz="1600" dirty="0">
                <a:solidFill>
                  <a:srgbClr val="002060"/>
                </a:solidFill>
              </a:rPr>
              <a:t>), 	na obrascu propisanom za natjecanje.</a:t>
            </a:r>
          </a:p>
          <a:p>
            <a:pPr>
              <a:buNone/>
            </a:pPr>
            <a:r>
              <a:rPr lang="hr-HR" sz="1600" dirty="0">
                <a:solidFill>
                  <a:srgbClr val="002060"/>
                </a:solidFill>
              </a:rPr>
              <a:t>		Zabranjeno je pisanje poteza unaprijed</a:t>
            </a:r>
            <a:r>
              <a:rPr lang="hr-HR" sz="1600" b="1" dirty="0">
                <a:solidFill>
                  <a:srgbClr val="002060"/>
                </a:solidFill>
              </a:rPr>
              <a:t>, osim ako igrač 	reklamira remi prema članku 9.2 ili 9.3 ili kod odgode 	partije prema Uputama za prekinute partije točka 1.a</a:t>
            </a:r>
            <a:r>
              <a:rPr lang="hr-HR" sz="1600" dirty="0">
                <a:solidFill>
                  <a:srgbClr val="002060"/>
                </a:solidFill>
              </a:rPr>
              <a:t>.</a:t>
            </a:r>
          </a:p>
          <a:p>
            <a:pPr>
              <a:buNone/>
            </a:pPr>
            <a:r>
              <a:rPr lang="hr-HR" sz="1600" dirty="0">
                <a:solidFill>
                  <a:srgbClr val="002060"/>
                </a:solidFill>
              </a:rPr>
              <a:t>		Igrač može, ako to želi, odgovoriti na protivnikov potez prije 	nego isti zapiše. Mora zapisati svoj prethodni potez prije 	odigravanja slijedećeg poteza.</a:t>
            </a:r>
          </a:p>
          <a:p>
            <a:pPr>
              <a:buNone/>
            </a:pPr>
            <a:r>
              <a:rPr lang="hr-HR" sz="1600" dirty="0">
                <a:solidFill>
                  <a:srgbClr val="002060"/>
                </a:solidFill>
              </a:rPr>
              <a:t>		Ponudu remija moraju zapisati oba igrača na svojim obrascima 	za zapisivanje partije. (Dodatak </a:t>
            </a:r>
            <a:r>
              <a:rPr lang="hr-HR" sz="1600" b="1" dirty="0">
                <a:solidFill>
                  <a:srgbClr val="002060"/>
                </a:solidFill>
              </a:rPr>
              <a:t>C.13</a:t>
            </a:r>
            <a:r>
              <a:rPr lang="hr-HR" sz="1600" dirty="0">
                <a:solidFill>
                  <a:srgbClr val="002060"/>
                </a:solidFill>
              </a:rPr>
              <a:t>)</a:t>
            </a:r>
          </a:p>
          <a:p>
            <a:pPr>
              <a:buNone/>
            </a:pPr>
            <a:r>
              <a:rPr lang="hr-HR" sz="1600" dirty="0">
                <a:solidFill>
                  <a:srgbClr val="002060"/>
                </a:solidFill>
              </a:rPr>
              <a:t>		Ako igrač nije u mogućnosti održavati zapis partije, može 	osigurati pomoćnika, prihvatljivog sucu, za zapisivanje poteza. 	Sudac će namjestiti njegov sat na pravedan način.</a:t>
            </a:r>
          </a:p>
          <a:p>
            <a:pPr>
              <a:buNone/>
            </a:pPr>
            <a:r>
              <a:rPr lang="hr-HR" sz="1600" b="1" dirty="0">
                <a:solidFill>
                  <a:srgbClr val="002060"/>
                </a:solidFill>
              </a:rPr>
              <a:t>8.2.</a:t>
            </a:r>
            <a:r>
              <a:rPr lang="hr-HR" sz="1600" dirty="0">
                <a:solidFill>
                  <a:srgbClr val="002060"/>
                </a:solidFill>
              </a:rPr>
              <a:t>	Obrazac za zapisivanje partije treba biti vidljiv sucu tokom cijele 	partije.</a:t>
            </a:r>
          </a:p>
          <a:p>
            <a:pPr>
              <a:buNone/>
            </a:pPr>
            <a:r>
              <a:rPr lang="hr-HR" sz="1600" b="1" dirty="0">
                <a:solidFill>
                  <a:srgbClr val="002060"/>
                </a:solidFill>
              </a:rPr>
              <a:t>8.3.</a:t>
            </a:r>
            <a:r>
              <a:rPr lang="hr-HR" sz="1600" dirty="0">
                <a:solidFill>
                  <a:srgbClr val="002060"/>
                </a:solidFill>
              </a:rPr>
              <a:t> 	Obrasci za zapisivanje partija su vlasništvo organizatora 	natjecanja.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45</a:t>
            </a:fld>
            <a:endParaRPr lang="hr-H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8. Zapisivanje poteza</a:t>
            </a:r>
          </a:p>
        </p:txBody>
      </p:sp>
      <p:sp>
        <p:nvSpPr>
          <p:cNvPr id="3" name="Content Placeholder 2"/>
          <p:cNvSpPr>
            <a:spLocks noGrp="1"/>
          </p:cNvSpPr>
          <p:nvPr>
            <p:ph idx="1"/>
          </p:nvPr>
        </p:nvSpPr>
        <p:spPr>
          <a:xfrm>
            <a:off x="1142976" y="1071546"/>
            <a:ext cx="6858000" cy="5143536"/>
          </a:xfrm>
        </p:spPr>
        <p:txBody>
          <a:bodyPr/>
          <a:lstStyle/>
          <a:p>
            <a:pPr>
              <a:buNone/>
            </a:pPr>
            <a:r>
              <a:rPr lang="hr-HR" sz="1400" b="1" dirty="0">
                <a:solidFill>
                  <a:srgbClr val="002060"/>
                </a:solidFill>
              </a:rPr>
              <a:t>8.4.</a:t>
            </a:r>
            <a:r>
              <a:rPr lang="hr-HR" sz="1400" dirty="0">
                <a:solidFill>
                  <a:srgbClr val="002060"/>
                </a:solidFill>
              </a:rPr>
              <a:t>		Ako je igraču preostalo manje od pet minuta na satu u nekom periodu 	igre, a nema dodatnog vremena od 30 sekundi ili više koje se dodaju 	nakon svakog poteza, </a:t>
            </a:r>
            <a:r>
              <a:rPr lang="hr-HR" sz="1400" b="1" dirty="0">
                <a:solidFill>
                  <a:srgbClr val="002060"/>
                </a:solidFill>
              </a:rPr>
              <a:t>tada do kraja perioda</a:t>
            </a:r>
            <a:r>
              <a:rPr lang="hr-HR" sz="1400" dirty="0">
                <a:solidFill>
                  <a:srgbClr val="002060"/>
                </a:solidFill>
              </a:rPr>
              <a:t> nije dužan udovoljiti 	zahtjevima iz članka 8.1. Odmah nakon pada jedne od zastavica igrač 	mora u potpunosti popuniti svoj obrazac za zapisivanje partije prije 	pomicanja figure na šahovnici.</a:t>
            </a:r>
          </a:p>
          <a:p>
            <a:pPr>
              <a:buNone/>
            </a:pPr>
            <a:r>
              <a:rPr lang="hr-HR" sz="1400" b="1" dirty="0">
                <a:solidFill>
                  <a:srgbClr val="002060"/>
                </a:solidFill>
              </a:rPr>
              <a:t>8.5. </a:t>
            </a:r>
            <a:r>
              <a:rPr lang="hr-HR" sz="1400" dirty="0">
                <a:solidFill>
                  <a:srgbClr val="002060"/>
                </a:solidFill>
              </a:rPr>
              <a:t>a)	Ako ni jedan od igrača nije dužan održavati zapis partije 	sukladno 	odredbama članka 8.4, sudac ili pomoćnik trebaju nastojati biti nazočni i 	održavati zapis partije. U tom slučaju, odmah nakon pada jedne od 	zastavica, sudac treba zaustaviti satove. Oba igrača tada popunjavaju 	svoje obrasce za zapisivanje partija koristeći se sučevim ili protivnikovim 	obrascem.</a:t>
            </a:r>
          </a:p>
          <a:p>
            <a:pPr lvl="0">
              <a:buNone/>
            </a:pPr>
            <a:r>
              <a:rPr lang="hr-HR" sz="1400" dirty="0">
                <a:solidFill>
                  <a:srgbClr val="002060"/>
                </a:solidFill>
              </a:rPr>
              <a:t>	  b)	Ako samo jedan igrač nije dužan održavati zapis partije sukladno	odredbama članka 8.4, odmah nakon pada bilo koje zastavice dužan je u 	potpunosti popuniti svoj obrazac za zapisivanje partije prije pomicanja 	figure na šahovnici. Pod uvjetom da je na potezu, igrač može koristiti 	protivnikov obrazac za zapisivanje partije, ali ga mora vratiti protivniku 	prije nego povuče potez.</a:t>
            </a:r>
          </a:p>
        </p:txBody>
      </p:sp>
      <p:sp>
        <p:nvSpPr>
          <p:cNvPr id="4" name="Slide Number Placeholder 3"/>
          <p:cNvSpPr>
            <a:spLocks noGrp="1"/>
          </p:cNvSpPr>
          <p:nvPr>
            <p:ph type="sldNum" sz="quarter" idx="11"/>
          </p:nvPr>
        </p:nvSpPr>
        <p:spPr/>
        <p:txBody>
          <a:bodyPr/>
          <a:lstStyle/>
          <a:p>
            <a:fld id="{9CFA1C66-7F35-4C2B-A149-4061A2BD3423}" type="slidenum">
              <a:rPr lang="hr-HR" smtClean="0"/>
              <a:pPr/>
              <a:t>46</a:t>
            </a:fld>
            <a:endParaRPr lang="hr-H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8. Zapisivanje poteza</a:t>
            </a:r>
          </a:p>
        </p:txBody>
      </p:sp>
      <p:sp>
        <p:nvSpPr>
          <p:cNvPr id="3" name="Content Placeholder 2"/>
          <p:cNvSpPr>
            <a:spLocks noGrp="1"/>
          </p:cNvSpPr>
          <p:nvPr>
            <p:ph idx="1"/>
          </p:nvPr>
        </p:nvSpPr>
        <p:spPr>
          <a:xfrm>
            <a:off x="1142976" y="1071546"/>
            <a:ext cx="6858000" cy="5143536"/>
          </a:xfrm>
        </p:spPr>
        <p:txBody>
          <a:bodyPr/>
          <a:lstStyle/>
          <a:p>
            <a:pPr>
              <a:buNone/>
            </a:pPr>
            <a:r>
              <a:rPr lang="hr-HR" sz="1600" b="1" dirty="0">
                <a:solidFill>
                  <a:srgbClr val="002060"/>
                </a:solidFill>
              </a:rPr>
              <a:t>8.5.	…</a:t>
            </a:r>
            <a:endParaRPr lang="hr-HR" sz="1600" dirty="0">
              <a:solidFill>
                <a:srgbClr val="002060"/>
              </a:solidFill>
            </a:endParaRPr>
          </a:p>
          <a:p>
            <a:pPr>
              <a:buNone/>
            </a:pPr>
            <a:r>
              <a:rPr lang="hr-HR" sz="1600" dirty="0">
                <a:solidFill>
                  <a:srgbClr val="002060"/>
                </a:solidFill>
              </a:rPr>
              <a:t>	  c)	Ako nema potpunog obrasca za zapisivanje partija igrači moraju 	rekonstruirati partiju na drugoj šahovnici i pod nadzorom suca 	ili pomoćnika. Prije početka rekonstrukcije on će zabilježiti 	poziciju na šahovnici, vrijeme na satovima i broj odigranih 	poteza, ako je taj podatak dostupan. </a:t>
            </a:r>
          </a:p>
          <a:p>
            <a:pPr>
              <a:buNone/>
            </a:pPr>
            <a:r>
              <a:rPr lang="hr-HR" sz="1600" b="1" dirty="0">
                <a:solidFill>
                  <a:srgbClr val="002060"/>
                </a:solidFill>
              </a:rPr>
              <a:t>8.6.</a:t>
            </a:r>
            <a:r>
              <a:rPr lang="hr-HR" sz="1600" dirty="0">
                <a:solidFill>
                  <a:srgbClr val="002060"/>
                </a:solidFill>
              </a:rPr>
              <a:t>	Ako se obrasci ne mogu ažurirati pokazujući da je igrač 	prekoračio dodijeljeno vrijeme, slijedeći odigrani potez će se 	smatrati prvim u slijedećoj vremenskoj seansi, osim ako ima 	dokaza da je odigran veći broj poteza.</a:t>
            </a:r>
          </a:p>
          <a:p>
            <a:pPr>
              <a:buNone/>
            </a:pPr>
            <a:r>
              <a:rPr lang="hr-HR" sz="1600" b="1" dirty="0">
                <a:solidFill>
                  <a:srgbClr val="002060"/>
                </a:solidFill>
              </a:rPr>
              <a:t>8.7.</a:t>
            </a:r>
            <a:r>
              <a:rPr lang="hr-HR" sz="1600" dirty="0">
                <a:solidFill>
                  <a:srgbClr val="002060"/>
                </a:solidFill>
              </a:rPr>
              <a:t>	Na kraju partije oba igrača trebaju potpisati oba obrasca za 	zapisivanje partija koji pokazuju rezultat partije. Čak i ako je 	netočan, taj će rezultat ostati, osim ako sudac ne odluči 	drukčije.</a:t>
            </a:r>
          </a:p>
        </p:txBody>
      </p:sp>
      <p:sp>
        <p:nvSpPr>
          <p:cNvPr id="4" name="Slide Number Placeholder 3"/>
          <p:cNvSpPr>
            <a:spLocks noGrp="1"/>
          </p:cNvSpPr>
          <p:nvPr>
            <p:ph type="sldNum" sz="quarter" idx="11"/>
          </p:nvPr>
        </p:nvSpPr>
        <p:spPr/>
        <p:txBody>
          <a:bodyPr/>
          <a:lstStyle/>
          <a:p>
            <a:fld id="{9CFA1C66-7F35-4C2B-A149-4061A2BD3423}" type="slidenum">
              <a:rPr lang="hr-HR" smtClean="0"/>
              <a:pPr/>
              <a:t>47</a:t>
            </a:fld>
            <a:endParaRPr lang="hr-H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9. Neodlučena partija</a:t>
            </a:r>
          </a:p>
        </p:txBody>
      </p:sp>
      <p:sp>
        <p:nvSpPr>
          <p:cNvPr id="3" name="Content Placeholder 2"/>
          <p:cNvSpPr>
            <a:spLocks noGrp="1"/>
          </p:cNvSpPr>
          <p:nvPr>
            <p:ph idx="1"/>
          </p:nvPr>
        </p:nvSpPr>
        <p:spPr/>
        <p:txBody>
          <a:bodyPr/>
          <a:lstStyle/>
          <a:p>
            <a:pPr>
              <a:buNone/>
            </a:pPr>
            <a:r>
              <a:rPr lang="hr-HR" sz="1400" b="1" dirty="0">
                <a:solidFill>
                  <a:srgbClr val="002060"/>
                </a:solidFill>
              </a:rPr>
              <a:t>9.1.</a:t>
            </a:r>
            <a:r>
              <a:rPr lang="hr-HR" sz="1400" dirty="0">
                <a:solidFill>
                  <a:srgbClr val="002060"/>
                </a:solidFill>
              </a:rPr>
              <a:t>	 a)	</a:t>
            </a:r>
            <a:r>
              <a:rPr lang="hr-HR" sz="1400" b="1" dirty="0">
                <a:solidFill>
                  <a:srgbClr val="002060"/>
                </a:solidFill>
              </a:rPr>
              <a:t>Pravila natjecanja mogu specificirati da igrači ne smiju pristati 	na remi bez dozvole suca, bilo to prije zadanog minimalnog 	broja poteza ili ne.</a:t>
            </a:r>
          </a:p>
          <a:p>
            <a:pPr lvl="0">
              <a:buNone/>
            </a:pPr>
            <a:r>
              <a:rPr lang="hr-HR" sz="1400" b="1" dirty="0">
                <a:solidFill>
                  <a:srgbClr val="002060"/>
                </a:solidFill>
              </a:rPr>
              <a:t>	  </a:t>
            </a:r>
            <a:r>
              <a:rPr lang="hr-HR" sz="1400" dirty="0">
                <a:solidFill>
                  <a:srgbClr val="002060"/>
                </a:solidFill>
              </a:rPr>
              <a:t>b)</a:t>
            </a:r>
            <a:r>
              <a:rPr lang="hr-HR" sz="1400" b="1" dirty="0">
                <a:solidFill>
                  <a:srgbClr val="002060"/>
                </a:solidFill>
              </a:rPr>
              <a:t>	Ako pravila natjecanja dopuštaju remi dogovorom onda vrijedi:</a:t>
            </a:r>
          </a:p>
          <a:p>
            <a:pPr lvl="0">
              <a:buNone/>
            </a:pPr>
            <a:r>
              <a:rPr lang="hr-HR" sz="1400" dirty="0">
                <a:solidFill>
                  <a:srgbClr val="002060"/>
                </a:solidFill>
              </a:rPr>
              <a:t>		1)	Igrač koji želi ponuditi remi treba to napraviti nakon što 			odigra potez na šahovnici, a prije zaustavljanja svog i			pokretanja protivnikovog sata. Ponuda u bilo kojem drugom 		trenutku u tijeku partije je također važeća, ali tada u obzir 		treba uzeti i članak </a:t>
            </a:r>
            <a:r>
              <a:rPr lang="hr-HR" sz="1400" b="1" dirty="0">
                <a:solidFill>
                  <a:srgbClr val="002060"/>
                </a:solidFill>
              </a:rPr>
              <a:t>12.6</a:t>
            </a:r>
            <a:r>
              <a:rPr lang="hr-HR" sz="1400" dirty="0">
                <a:solidFill>
                  <a:srgbClr val="002060"/>
                </a:solidFill>
              </a:rPr>
              <a:t>. Nikakav uvjet se ne smije dodati 		ponudi. U oba slučaja ponuda se ne može povući i valjana je 		dok je protivnik ne prihvati, usmeno odbije, odbije 			doticanjem figure s namjerom pomicanja ili uzimanja, ili se 		partija ne završi na drugi način.</a:t>
            </a:r>
          </a:p>
          <a:p>
            <a:pPr lvl="0">
              <a:buNone/>
            </a:pPr>
            <a:r>
              <a:rPr lang="hr-HR" sz="1400" dirty="0">
                <a:solidFill>
                  <a:srgbClr val="002060"/>
                </a:solidFill>
              </a:rPr>
              <a:t>		2)	Ponudu remija trebaju zapisati oba igrača u svojim obrascima 		za zapisivanje partija oznakom (Vidjeti dodatak </a:t>
            </a:r>
            <a:r>
              <a:rPr lang="hr-HR" sz="1400" b="1" dirty="0">
                <a:solidFill>
                  <a:srgbClr val="002060"/>
                </a:solidFill>
              </a:rPr>
              <a:t>C 13</a:t>
            </a:r>
            <a:r>
              <a:rPr lang="hr-HR" sz="1400" dirty="0">
                <a:solidFill>
                  <a:srgbClr val="002060"/>
                </a:solidFill>
              </a:rPr>
              <a:t>).</a:t>
            </a:r>
          </a:p>
          <a:p>
            <a:pPr lvl="0">
              <a:buNone/>
            </a:pPr>
            <a:r>
              <a:rPr lang="hr-HR" sz="1400" dirty="0">
                <a:solidFill>
                  <a:srgbClr val="002060"/>
                </a:solidFill>
              </a:rPr>
              <a:t>		3)	Reklamacija remija temeljem članaka 9.2, 9.3 i 10.2 smatra 		se ponudom remija.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48</a:t>
            </a:fld>
            <a:endParaRPr lang="hr-H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9. Neodlučena partija</a:t>
            </a:r>
          </a:p>
        </p:txBody>
      </p:sp>
      <p:sp>
        <p:nvSpPr>
          <p:cNvPr id="3" name="Content Placeholder 2"/>
          <p:cNvSpPr>
            <a:spLocks noGrp="1"/>
          </p:cNvSpPr>
          <p:nvPr>
            <p:ph idx="1"/>
          </p:nvPr>
        </p:nvSpPr>
        <p:spPr/>
        <p:txBody>
          <a:bodyPr/>
          <a:lstStyle/>
          <a:p>
            <a:pPr>
              <a:buNone/>
            </a:pPr>
            <a:r>
              <a:rPr lang="hr-HR" sz="1400" b="1" dirty="0">
                <a:solidFill>
                  <a:srgbClr val="002060"/>
                </a:solidFill>
              </a:rPr>
              <a:t>9.2.</a:t>
            </a:r>
            <a:r>
              <a:rPr lang="hr-HR" sz="1400" dirty="0">
                <a:solidFill>
                  <a:srgbClr val="002060"/>
                </a:solidFill>
              </a:rPr>
              <a:t>		Partija je remi na temelju ispravne reklamacije igrača na potezu kad se 	ista pozicija najmanje treći put (nije nužno ponavljanjem poteza):</a:t>
            </a:r>
          </a:p>
          <a:p>
            <a:pPr lvl="0">
              <a:buNone/>
            </a:pPr>
            <a:r>
              <a:rPr lang="hr-HR" sz="1400" dirty="0">
                <a:solidFill>
                  <a:srgbClr val="002060"/>
                </a:solidFill>
              </a:rPr>
              <a:t>		a)	treba pojaviti, ako igrač prvo u svoj obrazac upiše svoj potez 		i izjavi sucu namjeru da odigra taj potez, ili</a:t>
            </a:r>
          </a:p>
          <a:p>
            <a:pPr lvl="0">
              <a:buNone/>
            </a:pPr>
            <a:r>
              <a:rPr lang="hr-HR" sz="1400" dirty="0">
                <a:solidFill>
                  <a:srgbClr val="002060"/>
                </a:solidFill>
              </a:rPr>
              <a:t>		b)	upravo pojavila, a igrač koji reklamira remi je na potezu.</a:t>
            </a:r>
          </a:p>
          <a:p>
            <a:pPr>
              <a:buNone/>
            </a:pPr>
            <a:r>
              <a:rPr lang="hr-HR" sz="1400" dirty="0">
                <a:solidFill>
                  <a:srgbClr val="002060"/>
                </a:solidFill>
              </a:rPr>
              <a:t>		Pozicije spomenute pod (a) i (b) smatraju se istima ako je isti igrač na 	potezu, ako figure iste vrste i boje zauzimaju ista polja i ako su 	mogućnosti kretanja svih figura oba igrača jednake.</a:t>
            </a:r>
          </a:p>
          <a:p>
            <a:pPr>
              <a:buNone/>
            </a:pPr>
            <a:r>
              <a:rPr lang="hr-HR" sz="1400" dirty="0">
                <a:solidFill>
                  <a:srgbClr val="002060"/>
                </a:solidFill>
              </a:rPr>
              <a:t>		Pozicije nisu iste ako pješak koji je mogao biti uzet "en passant" više ne 	može biti uzet. </a:t>
            </a:r>
            <a:r>
              <a:rPr lang="hr-HR" sz="1400" b="1" dirty="0">
                <a:solidFill>
                  <a:srgbClr val="002060"/>
                </a:solidFill>
              </a:rPr>
              <a:t>Kad je kralj ili top prisiljen igrati, izgubit će pravo 	na rokadu, ako ga je imao, tek nakon povlačenja poteza.</a:t>
            </a:r>
            <a:endParaRPr lang="hr-HR" sz="1400" dirty="0">
              <a:solidFill>
                <a:srgbClr val="002060"/>
              </a:solidFill>
            </a:endParaRPr>
          </a:p>
          <a:p>
            <a:pPr>
              <a:buNone/>
            </a:pPr>
            <a:r>
              <a:rPr lang="hr-HR" sz="1400" b="1" dirty="0">
                <a:solidFill>
                  <a:srgbClr val="002060"/>
                </a:solidFill>
              </a:rPr>
              <a:t>9.3.</a:t>
            </a:r>
            <a:r>
              <a:rPr lang="hr-HR" sz="1400" dirty="0">
                <a:solidFill>
                  <a:srgbClr val="002060"/>
                </a:solidFill>
              </a:rPr>
              <a:t>		Partija je remi na temelju ispravne reklamacije igrača na potezu, ako</a:t>
            </a:r>
          </a:p>
          <a:p>
            <a:pPr lvl="0">
              <a:buNone/>
            </a:pPr>
            <a:r>
              <a:rPr lang="hr-HR" sz="1400" dirty="0">
                <a:solidFill>
                  <a:srgbClr val="002060"/>
                </a:solidFill>
              </a:rPr>
              <a:t>		a)	on upiše u svoj obrazac za zapisivanje partije i najavi sucu 		svoju namjeru da odigra potez koji će rezultirati činjenicom 		da su oba igrača odigrala 50 posljednjih poteza bez 			pomicanja bilo kojeg pješaka i bez uzimanja, ili</a:t>
            </a:r>
          </a:p>
          <a:p>
            <a:pPr lvl="0">
              <a:buNone/>
            </a:pPr>
            <a:r>
              <a:rPr lang="hr-HR" sz="1400" dirty="0">
                <a:solidFill>
                  <a:srgbClr val="002060"/>
                </a:solidFill>
              </a:rPr>
              <a:t>		b)	su oba igrača odigrala 50 posljednjih poteza bez pomicanja 		bilo kojeg pješaka i bez uzimanja.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49</a:t>
            </a:fld>
            <a:endParaRPr lang="hr-H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DAN 1 - UVOD</a:t>
            </a:r>
          </a:p>
        </p:txBody>
      </p:sp>
      <p:sp>
        <p:nvSpPr>
          <p:cNvPr id="3" name="Content Placeholder 2"/>
          <p:cNvSpPr>
            <a:spLocks noGrp="1"/>
          </p:cNvSpPr>
          <p:nvPr>
            <p:ph idx="1"/>
          </p:nvPr>
        </p:nvSpPr>
        <p:spPr/>
        <p:txBody>
          <a:bodyPr/>
          <a:lstStyle/>
          <a:p>
            <a:r>
              <a:rPr lang="hr-HR" dirty="0">
                <a:solidFill>
                  <a:srgbClr val="002060"/>
                </a:solidFill>
              </a:rPr>
              <a:t>Organizacija:</a:t>
            </a:r>
          </a:p>
          <a:p>
            <a:pPr lvl="1"/>
            <a:r>
              <a:rPr lang="hr-HR" dirty="0">
                <a:solidFill>
                  <a:srgbClr val="002060"/>
                </a:solidFill>
              </a:rPr>
              <a:t>HUŠS</a:t>
            </a:r>
          </a:p>
          <a:p>
            <a:pPr lvl="1"/>
            <a:r>
              <a:rPr lang="hr-HR" dirty="0">
                <a:solidFill>
                  <a:srgbClr val="002060"/>
                </a:solidFill>
              </a:rPr>
              <a:t>HUŠS – ogranak centar</a:t>
            </a:r>
          </a:p>
          <a:p>
            <a:pPr lvl="1"/>
            <a:r>
              <a:rPr lang="hr-HR" dirty="0">
                <a:solidFill>
                  <a:srgbClr val="002060"/>
                </a:solidFill>
              </a:rPr>
              <a:t>ŠK </a:t>
            </a:r>
            <a:r>
              <a:rPr lang="hr-HR" dirty="0" err="1">
                <a:solidFill>
                  <a:srgbClr val="002060"/>
                </a:solidFill>
              </a:rPr>
              <a:t>Buševec</a:t>
            </a:r>
            <a:r>
              <a:rPr lang="hr-HR" dirty="0">
                <a:solidFill>
                  <a:srgbClr val="002060"/>
                </a:solidFill>
              </a:rPr>
              <a:t> (prostorni kapacitet)</a:t>
            </a:r>
          </a:p>
          <a:p>
            <a:r>
              <a:rPr lang="hr-HR" dirty="0">
                <a:solidFill>
                  <a:srgbClr val="002060"/>
                </a:solidFill>
              </a:rPr>
              <a:t>Predavači:</a:t>
            </a:r>
          </a:p>
          <a:p>
            <a:pPr lvl="1"/>
            <a:r>
              <a:rPr lang="hr-HR" dirty="0">
                <a:solidFill>
                  <a:srgbClr val="002060"/>
                </a:solidFill>
              </a:rPr>
              <a:t>Režek, Siniša, međunarodni sudac (IA)</a:t>
            </a:r>
          </a:p>
          <a:p>
            <a:pPr lvl="1"/>
            <a:r>
              <a:rPr lang="hr-HR" dirty="0" err="1">
                <a:solidFill>
                  <a:srgbClr val="002060"/>
                </a:solidFill>
              </a:rPr>
              <a:t>Portada</a:t>
            </a:r>
            <a:r>
              <a:rPr lang="hr-HR" dirty="0">
                <a:solidFill>
                  <a:srgbClr val="002060"/>
                </a:solidFill>
              </a:rPr>
              <a:t>, Maroje, državni sudac (NA)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5</a:t>
            </a:fld>
            <a:endParaRPr lang="hr-H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9. Neodlučena partija</a:t>
            </a:r>
          </a:p>
        </p:txBody>
      </p:sp>
      <p:sp>
        <p:nvSpPr>
          <p:cNvPr id="3" name="Content Placeholder 2"/>
          <p:cNvSpPr>
            <a:spLocks noGrp="1"/>
          </p:cNvSpPr>
          <p:nvPr>
            <p:ph idx="1"/>
          </p:nvPr>
        </p:nvSpPr>
        <p:spPr/>
        <p:txBody>
          <a:bodyPr/>
          <a:lstStyle/>
          <a:p>
            <a:pPr>
              <a:buNone/>
            </a:pPr>
            <a:r>
              <a:rPr lang="hr-HR" sz="1400" b="1" dirty="0">
                <a:solidFill>
                  <a:srgbClr val="002060"/>
                </a:solidFill>
              </a:rPr>
              <a:t>9.4.</a:t>
            </a:r>
            <a:r>
              <a:rPr lang="hr-HR" sz="1400" dirty="0">
                <a:solidFill>
                  <a:srgbClr val="002060"/>
                </a:solidFill>
              </a:rPr>
              <a:t>		Ako igrač </a:t>
            </a:r>
            <a:r>
              <a:rPr lang="hr-HR" sz="1400" b="1" dirty="0">
                <a:solidFill>
                  <a:srgbClr val="002060"/>
                </a:solidFill>
              </a:rPr>
              <a:t>dotakne figuru kao u članku 4.3</a:t>
            </a:r>
            <a:r>
              <a:rPr lang="hr-HR" sz="1400" dirty="0">
                <a:solidFill>
                  <a:srgbClr val="002060"/>
                </a:solidFill>
              </a:rPr>
              <a:t> bez reklamiranja remija 	na način naveden u člancima 9.2 i 9.3 on gubi pravo reklamacije u tom 	potezu. </a:t>
            </a:r>
          </a:p>
          <a:p>
            <a:pPr>
              <a:buNone/>
            </a:pPr>
            <a:r>
              <a:rPr lang="hr-HR" sz="1400" b="1" dirty="0">
                <a:solidFill>
                  <a:srgbClr val="002060"/>
                </a:solidFill>
              </a:rPr>
              <a:t>9.5.</a:t>
            </a:r>
            <a:r>
              <a:rPr lang="hr-HR" sz="1400" dirty="0">
                <a:solidFill>
                  <a:srgbClr val="002060"/>
                </a:solidFill>
              </a:rPr>
              <a:t>		Ako igrač reklamira remi na način naveden u člancima 9.2 i 9.3 on </a:t>
            </a:r>
            <a:r>
              <a:rPr lang="hr-HR" sz="1400" b="1" dirty="0">
                <a:solidFill>
                  <a:srgbClr val="002060"/>
                </a:solidFill>
              </a:rPr>
              <a:t>smije</a:t>
            </a:r>
            <a:r>
              <a:rPr lang="hr-HR" sz="1400" dirty="0">
                <a:solidFill>
                  <a:srgbClr val="002060"/>
                </a:solidFill>
              </a:rPr>
              <a:t> 	zaustaviti satove. </a:t>
            </a:r>
            <a:r>
              <a:rPr lang="hr-HR" sz="1400" b="1" dirty="0">
                <a:solidFill>
                  <a:srgbClr val="002060"/>
                </a:solidFill>
              </a:rPr>
              <a:t>(Vidjeti članak 6.12.b)</a:t>
            </a:r>
            <a:r>
              <a:rPr lang="hr-HR" sz="1400" dirty="0">
                <a:solidFill>
                  <a:srgbClr val="002060"/>
                </a:solidFill>
              </a:rPr>
              <a:t> Nije mu dozvoljeno povući 	reklamaciju.</a:t>
            </a:r>
          </a:p>
          <a:p>
            <a:pPr lvl="0">
              <a:buNone/>
            </a:pPr>
            <a:r>
              <a:rPr lang="hr-HR" sz="1400" dirty="0">
                <a:solidFill>
                  <a:srgbClr val="002060"/>
                </a:solidFill>
              </a:rPr>
              <a:t>		a)	Ako se utvrdi da je reklamacija točna partija je odmah remi.</a:t>
            </a:r>
          </a:p>
          <a:p>
            <a:pPr lvl="0">
              <a:buNone/>
            </a:pPr>
            <a:r>
              <a:rPr lang="hr-HR" sz="1400" dirty="0">
                <a:solidFill>
                  <a:srgbClr val="002060"/>
                </a:solidFill>
              </a:rPr>
              <a:t>		b)	Ako se utvrdi da je reklamacija netočna sudac će dodati tri 		minute na protivnikovo preostalo vrijeme za razmišljanje. 			</a:t>
            </a:r>
            <a:r>
              <a:rPr lang="hr-HR" sz="1400" b="1" dirty="0">
                <a:solidFill>
                  <a:srgbClr val="002060"/>
                </a:solidFill>
              </a:rPr>
              <a:t>Tada će se partija nastaviti. Ako je reklamacija 			bazirana na najavljenom potezu, taj potez se mora 		odigrati prema članku 4.</a:t>
            </a:r>
            <a:endParaRPr lang="hr-HR" sz="1400" dirty="0">
              <a:solidFill>
                <a:srgbClr val="002060"/>
              </a:solidFill>
            </a:endParaRPr>
          </a:p>
          <a:p>
            <a:pPr>
              <a:buNone/>
            </a:pPr>
            <a:r>
              <a:rPr lang="hr-HR" sz="1400" b="1" dirty="0">
                <a:solidFill>
                  <a:srgbClr val="002060"/>
                </a:solidFill>
              </a:rPr>
              <a:t>9.6.</a:t>
            </a:r>
            <a:r>
              <a:rPr lang="hr-HR" sz="1400" dirty="0">
                <a:solidFill>
                  <a:srgbClr val="002060"/>
                </a:solidFill>
              </a:rPr>
              <a:t>		Partija je neriješena kada se postigne pozicija u kojoj se ne može dati 	mat bilo kojim nizom ispravnih poteza. Ako je potez kojim je ta pozicija 	postignuta ispravan partija odmah završava.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50</a:t>
            </a:fld>
            <a:endParaRPr lang="hr-H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10. Ubrzani završetak</a:t>
            </a:r>
          </a:p>
        </p:txBody>
      </p:sp>
      <p:sp>
        <p:nvSpPr>
          <p:cNvPr id="3" name="Content Placeholder 2"/>
          <p:cNvSpPr>
            <a:spLocks noGrp="1"/>
          </p:cNvSpPr>
          <p:nvPr>
            <p:ph idx="1"/>
          </p:nvPr>
        </p:nvSpPr>
        <p:spPr>
          <a:xfrm>
            <a:off x="1142976" y="1142984"/>
            <a:ext cx="6858000" cy="4754563"/>
          </a:xfrm>
        </p:spPr>
        <p:txBody>
          <a:bodyPr/>
          <a:lstStyle/>
          <a:p>
            <a:pPr>
              <a:buNone/>
            </a:pPr>
            <a:r>
              <a:rPr lang="hr-HR" sz="1400" b="1" dirty="0">
                <a:solidFill>
                  <a:srgbClr val="002060"/>
                </a:solidFill>
              </a:rPr>
              <a:t>10.1.</a:t>
            </a:r>
            <a:r>
              <a:rPr lang="hr-HR" sz="1400" dirty="0">
                <a:solidFill>
                  <a:srgbClr val="002060"/>
                </a:solidFill>
              </a:rPr>
              <a:t>	"Ubrzani završetak" je period partije, u kojem sve (preostale) poteze 	treba odigrati u ograničenom vremenu.</a:t>
            </a:r>
          </a:p>
          <a:p>
            <a:pPr>
              <a:buNone/>
            </a:pPr>
            <a:r>
              <a:rPr lang="hr-HR" sz="1400" b="1" dirty="0">
                <a:solidFill>
                  <a:srgbClr val="002060"/>
                </a:solidFill>
              </a:rPr>
              <a:t>10.2.</a:t>
            </a:r>
            <a:r>
              <a:rPr lang="hr-HR" sz="1400" dirty="0">
                <a:solidFill>
                  <a:srgbClr val="002060"/>
                </a:solidFill>
              </a:rPr>
              <a:t>	Ako je igraču na potezu preostalo manje od dvije minute na satu, može 	reklamirati remi prije pada zastavice. Treba pozvati suca i </a:t>
            </a:r>
            <a:r>
              <a:rPr lang="hr-HR" sz="1400" b="1" dirty="0">
                <a:solidFill>
                  <a:srgbClr val="002060"/>
                </a:solidFill>
              </a:rPr>
              <a:t>smije</a:t>
            </a:r>
            <a:r>
              <a:rPr lang="hr-HR" sz="1400" dirty="0">
                <a:solidFill>
                  <a:srgbClr val="002060"/>
                </a:solidFill>
              </a:rPr>
              <a:t> 	zaustaviti satove. </a:t>
            </a:r>
            <a:r>
              <a:rPr lang="hr-HR" sz="1400" b="1" dirty="0">
                <a:solidFill>
                  <a:srgbClr val="002060"/>
                </a:solidFill>
              </a:rPr>
              <a:t>(Vidjeti članak 6.12.b)</a:t>
            </a:r>
            <a:endParaRPr lang="hr-HR" sz="1400" dirty="0">
              <a:solidFill>
                <a:srgbClr val="002060"/>
              </a:solidFill>
            </a:endParaRPr>
          </a:p>
          <a:p>
            <a:pPr lvl="0">
              <a:buNone/>
            </a:pPr>
            <a:r>
              <a:rPr lang="hr-HR" sz="1400" dirty="0">
                <a:solidFill>
                  <a:srgbClr val="002060"/>
                </a:solidFill>
              </a:rPr>
              <a:t>		a)	Ukoliko se sudac složi s tim da igračev protivnik ne ulaže 			napor da dobije partiju na uobičajeni način, ili da nema 			mogućnosti dobiti partiju na uobičajeni način, proglasit će 		partiju remijem. U suprotnom odluku će odgoditi ili odbaciti 		reklamaciju. </a:t>
            </a:r>
          </a:p>
          <a:p>
            <a:pPr lvl="0">
              <a:buNone/>
            </a:pPr>
            <a:r>
              <a:rPr lang="hr-HR" sz="1400" dirty="0">
                <a:solidFill>
                  <a:srgbClr val="002060"/>
                </a:solidFill>
              </a:rPr>
              <a:t>		b)	Ako sudac odgodi svoju odluku, protivniku se mogu dodijeliti 		dvije dodatne minute vremena za razmišljanje i partija će se 		nastaviti </a:t>
            </a:r>
            <a:r>
              <a:rPr lang="hr-HR" sz="1400" b="1" dirty="0">
                <a:solidFill>
                  <a:srgbClr val="002060"/>
                </a:solidFill>
              </a:rPr>
              <a:t>ako je moguće</a:t>
            </a:r>
            <a:r>
              <a:rPr lang="hr-HR" sz="1400" dirty="0">
                <a:solidFill>
                  <a:srgbClr val="002060"/>
                </a:solidFill>
              </a:rPr>
              <a:t> uz prisutnost suca. Sudac će 			proglasiti konačni rezultat kasnije, za trajanja partije ili </a:t>
            </a:r>
            <a:r>
              <a:rPr lang="hr-HR" sz="1400" b="1" dirty="0">
                <a:solidFill>
                  <a:srgbClr val="002060"/>
                </a:solidFill>
              </a:rPr>
              <a:t>što je 		prije moguće</a:t>
            </a:r>
            <a:r>
              <a:rPr lang="hr-HR" sz="1400" dirty="0">
                <a:solidFill>
                  <a:srgbClr val="002060"/>
                </a:solidFill>
              </a:rPr>
              <a:t> nakon pada zastavice. Proglasit će partiju 			remi ako se složi da se konačna pozicija ne može dobiti na 		uobičajeni način ili da se protivnik nedovoljno trudi dobiti 			partiju na uobičajeni način. </a:t>
            </a:r>
          </a:p>
          <a:p>
            <a:pPr lvl="0">
              <a:buNone/>
            </a:pPr>
            <a:r>
              <a:rPr lang="hr-HR" sz="1400" dirty="0">
                <a:solidFill>
                  <a:srgbClr val="002060"/>
                </a:solidFill>
              </a:rPr>
              <a:t>		c)	Ako je sudac odbacio reklamaciju, protivniku bi trebalo dodati 		dvije dodatne minute vremena za razmišljanje.</a:t>
            </a:r>
          </a:p>
          <a:p>
            <a:pPr lvl="0">
              <a:buNone/>
            </a:pPr>
            <a:r>
              <a:rPr lang="hr-HR" sz="1400" dirty="0">
                <a:solidFill>
                  <a:srgbClr val="002060"/>
                </a:solidFill>
              </a:rPr>
              <a:t>		d)	Odluka suca vezana uz  a), b) i c) je konačna.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51</a:t>
            </a:fld>
            <a:endParaRPr lang="hr-H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11. Bodovanje/12. Ponašanje igrača</a:t>
            </a:r>
          </a:p>
        </p:txBody>
      </p:sp>
      <p:sp>
        <p:nvSpPr>
          <p:cNvPr id="3" name="Content Placeholder 2"/>
          <p:cNvSpPr>
            <a:spLocks noGrp="1"/>
          </p:cNvSpPr>
          <p:nvPr>
            <p:ph idx="1"/>
          </p:nvPr>
        </p:nvSpPr>
        <p:spPr/>
        <p:txBody>
          <a:bodyPr/>
          <a:lstStyle/>
          <a:p>
            <a:pPr>
              <a:buNone/>
            </a:pPr>
            <a:r>
              <a:rPr lang="hr-HR" sz="1600" b="1" dirty="0">
                <a:solidFill>
                  <a:srgbClr val="002060"/>
                </a:solidFill>
              </a:rPr>
              <a:t>11.1.	</a:t>
            </a:r>
            <a:r>
              <a:rPr lang="hr-HR" sz="1600" dirty="0">
                <a:solidFill>
                  <a:srgbClr val="002060"/>
                </a:solidFill>
              </a:rPr>
              <a:t>Ako unaprijed nije drugačije najavljeno, igrač koji dobije partiju 	ili dobije partiju bez borbe osvaja jedan bod (1), igrač koji 	izgubi partiju ili izgubi partiju bez borbe osvaja nula bodova (0), 	a igrač koji remizira partiju dobiva pola boda (½).</a:t>
            </a:r>
          </a:p>
          <a:p>
            <a:pPr>
              <a:buNone/>
            </a:pPr>
            <a:r>
              <a:rPr lang="hr-HR" sz="1600" b="1" dirty="0">
                <a:solidFill>
                  <a:srgbClr val="002060"/>
                </a:solidFill>
              </a:rPr>
              <a:t> </a:t>
            </a:r>
            <a:endParaRPr lang="hr-HR" sz="1600" dirty="0">
              <a:solidFill>
                <a:srgbClr val="002060"/>
              </a:solidFill>
            </a:endParaRPr>
          </a:p>
          <a:p>
            <a:pPr>
              <a:buNone/>
            </a:pPr>
            <a:r>
              <a:rPr lang="hr-HR" sz="1600" b="1" dirty="0">
                <a:solidFill>
                  <a:srgbClr val="002060"/>
                </a:solidFill>
              </a:rPr>
              <a:t>12.1.	</a:t>
            </a:r>
            <a:r>
              <a:rPr lang="hr-HR" sz="1600" dirty="0">
                <a:solidFill>
                  <a:srgbClr val="002060"/>
                </a:solidFill>
              </a:rPr>
              <a:t>Igrači ne smiju učiniti ništa što bi šahovsku igru dovelo na zao 	glas.</a:t>
            </a:r>
          </a:p>
          <a:p>
            <a:pPr>
              <a:buNone/>
            </a:pPr>
            <a:r>
              <a:rPr lang="hr-HR" sz="1600" b="1" dirty="0">
                <a:solidFill>
                  <a:srgbClr val="002060"/>
                </a:solidFill>
              </a:rPr>
              <a:t>12.2	</a:t>
            </a:r>
            <a:r>
              <a:rPr lang="hr-HR" sz="1600" dirty="0">
                <a:solidFill>
                  <a:srgbClr val="002060"/>
                </a:solidFill>
              </a:rPr>
              <a:t>Igračima nije dozvoljeno napuštati "mjesto igre" bez dozvole 	suca. Pod mjestom igre se podrazumijevaju: prostor za igru, 	WC, prostor za osvježenje, izdvojeni prostor za pušenje i ostala 	mjesta koja odredi sudac.</a:t>
            </a:r>
          </a:p>
          <a:p>
            <a:pPr>
              <a:buNone/>
            </a:pPr>
            <a:r>
              <a:rPr lang="hr-HR" sz="1600" dirty="0">
                <a:solidFill>
                  <a:srgbClr val="002060"/>
                </a:solidFill>
              </a:rPr>
              <a:t>		Igraču koji je na potezu nije dozvoljeno napustiti prostor za igru 	bez dozvole suca.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52</a:t>
            </a:fld>
            <a:endParaRPr lang="hr-H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12. Ponašanje igrača</a:t>
            </a:r>
          </a:p>
        </p:txBody>
      </p:sp>
      <p:sp>
        <p:nvSpPr>
          <p:cNvPr id="3" name="Content Placeholder 2"/>
          <p:cNvSpPr>
            <a:spLocks noGrp="1"/>
          </p:cNvSpPr>
          <p:nvPr>
            <p:ph idx="1"/>
          </p:nvPr>
        </p:nvSpPr>
        <p:spPr/>
        <p:txBody>
          <a:bodyPr/>
          <a:lstStyle/>
          <a:p>
            <a:pPr>
              <a:buNone/>
            </a:pPr>
            <a:r>
              <a:rPr lang="hr-HR" sz="1600" b="1" dirty="0">
                <a:solidFill>
                  <a:srgbClr val="002060"/>
                </a:solidFill>
              </a:rPr>
              <a:t>12.3. </a:t>
            </a:r>
            <a:r>
              <a:rPr lang="hr-HR" sz="1600" dirty="0">
                <a:solidFill>
                  <a:srgbClr val="002060"/>
                </a:solidFill>
              </a:rPr>
              <a:t>a)</a:t>
            </a:r>
            <a:r>
              <a:rPr lang="hr-HR" sz="1600" b="1" dirty="0">
                <a:solidFill>
                  <a:srgbClr val="002060"/>
                </a:solidFill>
              </a:rPr>
              <a:t>	</a:t>
            </a:r>
            <a:r>
              <a:rPr lang="hr-HR" sz="1600" dirty="0">
                <a:solidFill>
                  <a:srgbClr val="002060"/>
                </a:solidFill>
              </a:rPr>
              <a:t>Za vrijeme partije igračima je zabranjeno koristiti bilo kakve 	bilješke, izvore informacija ili savjeta, ili analizirati na drugoj 	šahovnici.</a:t>
            </a:r>
          </a:p>
          <a:p>
            <a:pPr lvl="0">
              <a:buNone/>
            </a:pPr>
            <a:r>
              <a:rPr lang="hr-HR" sz="1600" dirty="0">
                <a:solidFill>
                  <a:srgbClr val="002060"/>
                </a:solidFill>
              </a:rPr>
              <a:t>	    b)	Bez dozvole suca igraču je zabranjeno imati u prostoru za igru 	mobitel ili druga elektronička sredstva komunikacije </a:t>
            </a:r>
            <a:r>
              <a:rPr lang="hr-HR" sz="1600" b="1" dirty="0">
                <a:solidFill>
                  <a:srgbClr val="002060"/>
                </a:solidFill>
              </a:rPr>
              <a:t>osim ako 	su potpuno ugašena</a:t>
            </a:r>
            <a:r>
              <a:rPr lang="hr-HR" sz="1600" dirty="0">
                <a:solidFill>
                  <a:srgbClr val="002060"/>
                </a:solidFill>
              </a:rPr>
              <a:t>. </a:t>
            </a:r>
            <a:r>
              <a:rPr lang="hr-HR" sz="1600" b="1" dirty="0">
                <a:solidFill>
                  <a:srgbClr val="002060"/>
                </a:solidFill>
              </a:rPr>
              <a:t>Ako takav uređaj proizvede zvuk</a:t>
            </a:r>
            <a:r>
              <a:rPr lang="hr-HR" sz="1600" dirty="0">
                <a:solidFill>
                  <a:srgbClr val="002060"/>
                </a:solidFill>
              </a:rPr>
              <a:t> 	igrač će izgubiti partiju. </a:t>
            </a:r>
            <a:r>
              <a:rPr lang="hr-HR" sz="1600" b="1" dirty="0">
                <a:solidFill>
                  <a:srgbClr val="002060"/>
                </a:solidFill>
              </a:rPr>
              <a:t>Protivnik će dobiti partiju. 	Međutim, ako protivnik ne može dobiti nijednim nizom 	ispravnih poteza, njegov rezultat će biti remi.</a:t>
            </a:r>
            <a:endParaRPr lang="hr-HR" sz="1600" dirty="0">
              <a:solidFill>
                <a:srgbClr val="002060"/>
              </a:solidFill>
            </a:endParaRPr>
          </a:p>
          <a:p>
            <a:pPr lvl="0">
              <a:buNone/>
            </a:pPr>
            <a:r>
              <a:rPr lang="hr-HR" sz="1600" b="1" dirty="0">
                <a:solidFill>
                  <a:srgbClr val="002060"/>
                </a:solidFill>
              </a:rPr>
              <a:t>	    </a:t>
            </a:r>
            <a:r>
              <a:rPr lang="hr-HR" sz="1600" dirty="0">
                <a:solidFill>
                  <a:srgbClr val="002060"/>
                </a:solidFill>
              </a:rPr>
              <a:t>c)</a:t>
            </a:r>
            <a:r>
              <a:rPr lang="hr-HR" sz="1600" b="1" dirty="0">
                <a:solidFill>
                  <a:srgbClr val="002060"/>
                </a:solidFill>
              </a:rPr>
              <a:t>	Pušenje je dopušteno samo u odvojenom prostoru koji 	je odobrio sudac.</a:t>
            </a:r>
            <a:endParaRPr lang="hr-HR" sz="1600" dirty="0">
              <a:solidFill>
                <a:srgbClr val="002060"/>
              </a:solidFill>
            </a:endParaRPr>
          </a:p>
          <a:p>
            <a:pPr>
              <a:buNone/>
            </a:pPr>
            <a:r>
              <a:rPr lang="hr-HR" sz="1600" b="1" dirty="0">
                <a:solidFill>
                  <a:srgbClr val="002060"/>
                </a:solidFill>
              </a:rPr>
              <a:t>12.4.	</a:t>
            </a:r>
            <a:r>
              <a:rPr lang="hr-HR" sz="1600" dirty="0">
                <a:solidFill>
                  <a:srgbClr val="002060"/>
                </a:solidFill>
              </a:rPr>
              <a:t>Obrazac za zapisivanje partije treba koristiti samo za zapisivanje 	poteza, vremena na satovima, ponuda remija, detalja koji se 	odnose na reklamaciju i drugih bitnih podataka.</a:t>
            </a:r>
          </a:p>
          <a:p>
            <a:pPr>
              <a:buNone/>
            </a:pPr>
            <a:r>
              <a:rPr lang="hr-HR" sz="1600" b="1" dirty="0">
                <a:solidFill>
                  <a:srgbClr val="002060"/>
                </a:solidFill>
              </a:rPr>
              <a:t>12.5.	</a:t>
            </a:r>
            <a:r>
              <a:rPr lang="hr-HR" sz="1600" dirty="0">
                <a:solidFill>
                  <a:srgbClr val="002060"/>
                </a:solidFill>
              </a:rPr>
              <a:t>Igrači koji su završili svoje partije smatraju se gledateljima.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53</a:t>
            </a:fld>
            <a:endParaRPr lang="hr-H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12. Ponašanje igrača</a:t>
            </a:r>
          </a:p>
        </p:txBody>
      </p:sp>
      <p:sp>
        <p:nvSpPr>
          <p:cNvPr id="3" name="Content Placeholder 2"/>
          <p:cNvSpPr>
            <a:spLocks noGrp="1"/>
          </p:cNvSpPr>
          <p:nvPr>
            <p:ph idx="1"/>
          </p:nvPr>
        </p:nvSpPr>
        <p:spPr/>
        <p:txBody>
          <a:bodyPr/>
          <a:lstStyle/>
          <a:p>
            <a:pPr>
              <a:buNone/>
            </a:pPr>
            <a:r>
              <a:rPr lang="hr-HR" sz="1600" b="1" dirty="0">
                <a:solidFill>
                  <a:srgbClr val="002060"/>
                </a:solidFill>
              </a:rPr>
              <a:t>12.6.	</a:t>
            </a:r>
            <a:r>
              <a:rPr lang="hr-HR" sz="1600" dirty="0">
                <a:solidFill>
                  <a:srgbClr val="002060"/>
                </a:solidFill>
              </a:rPr>
              <a:t>Zabranjeno je na bilo koji način uznemiravati protivnika i 	ometati ga. To uključuje neopravdane reklamacije, 	neopravdana nuđenja remija </a:t>
            </a:r>
            <a:r>
              <a:rPr lang="hr-HR" sz="1600" b="1" dirty="0">
                <a:solidFill>
                  <a:srgbClr val="002060"/>
                </a:solidFill>
              </a:rPr>
              <a:t>ili unošenje izvora buke u 	prostor za igru</a:t>
            </a:r>
            <a:r>
              <a:rPr lang="hr-HR" sz="1600" dirty="0">
                <a:solidFill>
                  <a:srgbClr val="002060"/>
                </a:solidFill>
              </a:rPr>
              <a:t>.</a:t>
            </a:r>
          </a:p>
          <a:p>
            <a:pPr>
              <a:buNone/>
            </a:pPr>
            <a:r>
              <a:rPr lang="hr-HR" sz="1600" b="1" dirty="0">
                <a:solidFill>
                  <a:srgbClr val="002060"/>
                </a:solidFill>
              </a:rPr>
              <a:t>12.7.	</a:t>
            </a:r>
            <a:r>
              <a:rPr lang="hr-HR" sz="1600" dirty="0">
                <a:solidFill>
                  <a:srgbClr val="002060"/>
                </a:solidFill>
              </a:rPr>
              <a:t>Povreda bilo kojeg dijela članaka 12.1 do 12.6 podliježe 	kaznama sukladno članku 13.4.</a:t>
            </a:r>
          </a:p>
          <a:p>
            <a:pPr>
              <a:buNone/>
            </a:pPr>
            <a:r>
              <a:rPr lang="hr-HR" sz="1600" b="1" dirty="0">
                <a:solidFill>
                  <a:srgbClr val="002060"/>
                </a:solidFill>
              </a:rPr>
              <a:t>12.8.	</a:t>
            </a:r>
            <a:r>
              <a:rPr lang="hr-HR" sz="1600" dirty="0">
                <a:solidFill>
                  <a:srgbClr val="002060"/>
                </a:solidFill>
              </a:rPr>
              <a:t>Igrač koji uporno odbija pridržavati se Pravila šaha kažnjava se 	gubitkom partije. Sudac će odlučiti o rezultatu protivnika.</a:t>
            </a:r>
          </a:p>
          <a:p>
            <a:pPr>
              <a:buNone/>
            </a:pPr>
            <a:r>
              <a:rPr lang="hr-HR" sz="1600" b="1" dirty="0">
                <a:solidFill>
                  <a:srgbClr val="002060"/>
                </a:solidFill>
              </a:rPr>
              <a:t>12.9.	</a:t>
            </a:r>
            <a:r>
              <a:rPr lang="hr-HR" sz="1600" dirty="0">
                <a:solidFill>
                  <a:srgbClr val="002060"/>
                </a:solidFill>
              </a:rPr>
              <a:t>Ako se utvrdi da su oba igrača kriva u smislu članka 12.8 partiju 	gube oba.</a:t>
            </a:r>
          </a:p>
          <a:p>
            <a:pPr>
              <a:buNone/>
            </a:pPr>
            <a:r>
              <a:rPr lang="hr-HR" sz="1600" b="1" dirty="0">
                <a:solidFill>
                  <a:srgbClr val="002060"/>
                </a:solidFill>
              </a:rPr>
              <a:t>12.10.	U slučaju primjene članka 10.2.d ili dodatka D igrač se 	ne može žaliti na odluku suca.</a:t>
            </a:r>
          </a:p>
          <a:p>
            <a:pPr>
              <a:buNone/>
            </a:pPr>
            <a:r>
              <a:rPr lang="hr-HR" sz="1600" b="1" dirty="0">
                <a:solidFill>
                  <a:srgbClr val="002060"/>
                </a:solidFill>
              </a:rPr>
              <a:t>		Inače igrač ima pravo žalbe na sve ostale sučeve 	odluke, osim ako pravilnik natjecanja ne određuje nešto 	drugo.</a:t>
            </a:r>
            <a:endParaRPr lang="hr-HR" sz="16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54</a:t>
            </a:fld>
            <a:endParaRPr lang="hr-H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13. Uloga sudaca (vidjeti Predgovor)</a:t>
            </a:r>
          </a:p>
        </p:txBody>
      </p:sp>
      <p:sp>
        <p:nvSpPr>
          <p:cNvPr id="3" name="Content Placeholder 2"/>
          <p:cNvSpPr>
            <a:spLocks noGrp="1"/>
          </p:cNvSpPr>
          <p:nvPr>
            <p:ph idx="1"/>
          </p:nvPr>
        </p:nvSpPr>
        <p:spPr/>
        <p:txBody>
          <a:bodyPr/>
          <a:lstStyle/>
          <a:p>
            <a:pPr>
              <a:buNone/>
            </a:pPr>
            <a:r>
              <a:rPr lang="hr-HR" sz="1400" b="1" dirty="0">
                <a:solidFill>
                  <a:srgbClr val="002060"/>
                </a:solidFill>
              </a:rPr>
              <a:t>13.1.</a:t>
            </a:r>
            <a:r>
              <a:rPr lang="hr-HR" sz="1400" dirty="0">
                <a:solidFill>
                  <a:srgbClr val="002060"/>
                </a:solidFill>
              </a:rPr>
              <a:t>	Sudac treba paziti da se Pravila šaha striktno provode.</a:t>
            </a:r>
          </a:p>
          <a:p>
            <a:pPr>
              <a:buNone/>
            </a:pPr>
            <a:r>
              <a:rPr lang="hr-HR" sz="1400" b="1" dirty="0">
                <a:solidFill>
                  <a:srgbClr val="002060"/>
                </a:solidFill>
              </a:rPr>
              <a:t>13.2.</a:t>
            </a:r>
            <a:r>
              <a:rPr lang="hr-HR" sz="1400" dirty="0">
                <a:solidFill>
                  <a:srgbClr val="002060"/>
                </a:solidFill>
              </a:rPr>
              <a:t>	Sučevo djelovanje mora biti usmjereno dobrobiti natjecanja. Treba biti 	siguran da su očuvani dobri uvjeti za igru i da se igrače ne uznemirava. 	Mora nadgledati tijek natjecanja.</a:t>
            </a:r>
          </a:p>
          <a:p>
            <a:pPr>
              <a:buNone/>
            </a:pPr>
            <a:r>
              <a:rPr lang="hr-HR" sz="1400" b="1" dirty="0">
                <a:solidFill>
                  <a:srgbClr val="002060"/>
                </a:solidFill>
              </a:rPr>
              <a:t>13.3.</a:t>
            </a:r>
            <a:r>
              <a:rPr lang="hr-HR" sz="1400" dirty="0">
                <a:solidFill>
                  <a:srgbClr val="002060"/>
                </a:solidFill>
              </a:rPr>
              <a:t>	Sudac treba pratiti partije, posebno kad su igrači u vremenskoj oskudici, 	provesti odluke koje je donio, te kažnjavati igrače kada je to primjereno.</a:t>
            </a:r>
          </a:p>
          <a:p>
            <a:pPr>
              <a:buNone/>
            </a:pPr>
            <a:r>
              <a:rPr lang="hr-HR" sz="1400" b="1" dirty="0">
                <a:solidFill>
                  <a:srgbClr val="002060"/>
                </a:solidFill>
              </a:rPr>
              <a:t>13.4.</a:t>
            </a:r>
            <a:r>
              <a:rPr lang="hr-HR" sz="1400" dirty="0">
                <a:solidFill>
                  <a:srgbClr val="002060"/>
                </a:solidFill>
              </a:rPr>
              <a:t>	Sudac može izreći jednu ili više od dolje navedenih kazni:</a:t>
            </a:r>
          </a:p>
          <a:p>
            <a:pPr lvl="0">
              <a:buNone/>
            </a:pPr>
            <a:r>
              <a:rPr lang="hr-HR" sz="1400" dirty="0">
                <a:solidFill>
                  <a:srgbClr val="002060"/>
                </a:solidFill>
              </a:rPr>
              <a:t>		a)	opomenu,</a:t>
            </a:r>
          </a:p>
          <a:p>
            <a:pPr lvl="0">
              <a:buNone/>
            </a:pPr>
            <a:r>
              <a:rPr lang="hr-HR" sz="1400" dirty="0">
                <a:solidFill>
                  <a:srgbClr val="002060"/>
                </a:solidFill>
              </a:rPr>
              <a:t>		b)	uvećanje protivnikovog  preostalog vremena za razmišljanje,</a:t>
            </a:r>
          </a:p>
          <a:p>
            <a:pPr lvl="0">
              <a:buNone/>
            </a:pPr>
            <a:r>
              <a:rPr lang="hr-HR" sz="1400" dirty="0">
                <a:solidFill>
                  <a:srgbClr val="002060"/>
                </a:solidFill>
              </a:rPr>
              <a:t>		c)	smanjenje preostalog vremena za razmišljanje prekršitelju,</a:t>
            </a:r>
          </a:p>
          <a:p>
            <a:pPr lvl="0">
              <a:buNone/>
            </a:pPr>
            <a:r>
              <a:rPr lang="hr-HR" sz="1400" dirty="0">
                <a:solidFill>
                  <a:srgbClr val="002060"/>
                </a:solidFill>
              </a:rPr>
              <a:t>		d)	proglašenje partije izgubljenom,</a:t>
            </a:r>
          </a:p>
          <a:p>
            <a:pPr lvl="0">
              <a:buNone/>
            </a:pPr>
            <a:r>
              <a:rPr lang="hr-HR" sz="1400" dirty="0">
                <a:solidFill>
                  <a:srgbClr val="002060"/>
                </a:solidFill>
              </a:rPr>
              <a:t>		e)	prekršitelju smanjiti osvojene bodove u partiji, </a:t>
            </a:r>
          </a:p>
          <a:p>
            <a:pPr lvl="0">
              <a:buNone/>
            </a:pPr>
            <a:r>
              <a:rPr lang="hr-HR" sz="1400" dirty="0">
                <a:solidFill>
                  <a:srgbClr val="002060"/>
                </a:solidFill>
              </a:rPr>
              <a:t>		f)	povećanje bodova protivniku u partiji do mogućeg 			maksimuma za tu partiju,</a:t>
            </a:r>
          </a:p>
          <a:p>
            <a:pPr lvl="0">
              <a:buNone/>
            </a:pPr>
            <a:r>
              <a:rPr lang="hr-HR" sz="1400" dirty="0">
                <a:solidFill>
                  <a:srgbClr val="002060"/>
                </a:solidFill>
              </a:rPr>
              <a:t>		g)	isključenje s natjecanja.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55</a:t>
            </a:fld>
            <a:endParaRPr lang="hr-H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13. Uloga sudaca/14. FIDE</a:t>
            </a:r>
          </a:p>
        </p:txBody>
      </p:sp>
      <p:sp>
        <p:nvSpPr>
          <p:cNvPr id="3" name="Content Placeholder 2"/>
          <p:cNvSpPr>
            <a:spLocks noGrp="1"/>
          </p:cNvSpPr>
          <p:nvPr>
            <p:ph idx="1"/>
          </p:nvPr>
        </p:nvSpPr>
        <p:spPr/>
        <p:txBody>
          <a:bodyPr/>
          <a:lstStyle/>
          <a:p>
            <a:pPr>
              <a:buNone/>
            </a:pPr>
            <a:r>
              <a:rPr lang="hr-HR" sz="1400" b="1" dirty="0">
                <a:solidFill>
                  <a:srgbClr val="002060"/>
                </a:solidFill>
              </a:rPr>
              <a:t>13.5</a:t>
            </a:r>
            <a:r>
              <a:rPr lang="hr-HR" sz="1400" dirty="0">
                <a:solidFill>
                  <a:srgbClr val="002060"/>
                </a:solidFill>
              </a:rPr>
              <a:t>	Sudac smije dodijeliti dodatno vrijeme za razmišljanje jednom od ili 	obojici igrača u slučaju ometanja partije izvana.</a:t>
            </a:r>
          </a:p>
          <a:p>
            <a:pPr>
              <a:buNone/>
            </a:pPr>
            <a:r>
              <a:rPr lang="hr-HR" sz="1400" b="1" dirty="0">
                <a:solidFill>
                  <a:srgbClr val="002060"/>
                </a:solidFill>
              </a:rPr>
              <a:t>13.6.</a:t>
            </a:r>
            <a:r>
              <a:rPr lang="hr-HR" sz="1400" dirty="0">
                <a:solidFill>
                  <a:srgbClr val="002060"/>
                </a:solidFill>
              </a:rPr>
              <a:t>	Sudac ne smije intervenirati u partiju osim u slučajevima opisanim u 	Pravilima šaha. Neće ukazati na broj odigranih poteza, osim kad se 	primjenjuje članak 8.5, kad je barem jedna zastavica pala. Sudac se 	treba suzdržavati od obavještavanja igrača da je njegov protivnik odigrao 	potez ili da igrač nije pritisnuo njegov sat.</a:t>
            </a:r>
          </a:p>
          <a:p>
            <a:pPr>
              <a:buNone/>
            </a:pPr>
            <a:r>
              <a:rPr lang="hr-HR" sz="1400" b="1" dirty="0">
                <a:solidFill>
                  <a:srgbClr val="002060"/>
                </a:solidFill>
              </a:rPr>
              <a:t>13.7. </a:t>
            </a:r>
            <a:r>
              <a:rPr lang="hr-HR" sz="1400" dirty="0">
                <a:solidFill>
                  <a:srgbClr val="002060"/>
                </a:solidFill>
              </a:rPr>
              <a:t>a)	Gledatelji i igrači ostalih partija ne smiju raspravljati o tijeku partije ili se 	na drugi način miješati u partiju. Ako je nužno, sudac može prekršitelje 	udaljiti iz prostora za igru. </a:t>
            </a:r>
            <a:r>
              <a:rPr lang="hr-HR" sz="1400" b="1" dirty="0">
                <a:solidFill>
                  <a:srgbClr val="002060"/>
                </a:solidFill>
              </a:rPr>
              <a:t>Ako netko uoči nepravilnost može o 	tome obavijestiti samo suca.</a:t>
            </a:r>
            <a:endParaRPr lang="hr-HR" sz="1400" dirty="0">
              <a:solidFill>
                <a:srgbClr val="002060"/>
              </a:solidFill>
            </a:endParaRPr>
          </a:p>
          <a:p>
            <a:pPr lvl="0">
              <a:buNone/>
            </a:pPr>
            <a:r>
              <a:rPr lang="hr-HR" sz="1400" b="1" dirty="0">
                <a:solidFill>
                  <a:srgbClr val="002060"/>
                </a:solidFill>
              </a:rPr>
              <a:t>	    </a:t>
            </a:r>
            <a:r>
              <a:rPr lang="hr-HR" sz="1400" dirty="0">
                <a:solidFill>
                  <a:srgbClr val="002060"/>
                </a:solidFill>
              </a:rPr>
              <a:t>b)</a:t>
            </a:r>
            <a:r>
              <a:rPr lang="hr-HR" sz="1400" b="1" dirty="0">
                <a:solidFill>
                  <a:srgbClr val="002060"/>
                </a:solidFill>
              </a:rPr>
              <a:t>	Osim osobama kojima odobri sudac,</a:t>
            </a:r>
            <a:r>
              <a:rPr lang="hr-HR" sz="1400" dirty="0">
                <a:solidFill>
                  <a:srgbClr val="002060"/>
                </a:solidFill>
              </a:rPr>
              <a:t> u prostoru za igru svima je 	zabranjeno korištenje mobitela </a:t>
            </a:r>
            <a:r>
              <a:rPr lang="hr-HR" sz="1400" b="1" dirty="0">
                <a:solidFill>
                  <a:srgbClr val="002060"/>
                </a:solidFill>
              </a:rPr>
              <a:t>ili neke druge vrste 	komunikacijskog uređaja</a:t>
            </a:r>
            <a:r>
              <a:rPr lang="hr-HR" sz="1400" dirty="0">
                <a:solidFill>
                  <a:srgbClr val="002060"/>
                </a:solidFill>
              </a:rPr>
              <a:t> kao i u bilo kojem </a:t>
            </a:r>
            <a:r>
              <a:rPr lang="hr-HR" sz="1400" b="1" dirty="0">
                <a:solidFill>
                  <a:srgbClr val="002060"/>
                </a:solidFill>
              </a:rPr>
              <a:t>susjednom</a:t>
            </a:r>
            <a:r>
              <a:rPr lang="hr-HR" sz="1400" dirty="0">
                <a:solidFill>
                  <a:srgbClr val="002060"/>
                </a:solidFill>
              </a:rPr>
              <a:t> prostoru 	kojeg odredi sudac.</a:t>
            </a:r>
          </a:p>
          <a:p>
            <a:pPr>
              <a:buNone/>
            </a:pPr>
            <a:endParaRPr lang="hr-HR" sz="1400" dirty="0">
              <a:solidFill>
                <a:srgbClr val="002060"/>
              </a:solidFill>
            </a:endParaRPr>
          </a:p>
          <a:p>
            <a:pPr>
              <a:buNone/>
            </a:pPr>
            <a:r>
              <a:rPr lang="hr-HR" sz="1400" b="1" dirty="0">
                <a:solidFill>
                  <a:srgbClr val="002060"/>
                </a:solidFill>
              </a:rPr>
              <a:t>14.1.</a:t>
            </a:r>
            <a:r>
              <a:rPr lang="hr-HR" sz="1400" dirty="0">
                <a:solidFill>
                  <a:srgbClr val="002060"/>
                </a:solidFill>
              </a:rPr>
              <a:t>	Federacije članice mogu od FIDE tražiti službene zaključke o problemima 	vezanim za Pravila šaha.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56</a:t>
            </a:fld>
            <a:endParaRPr lang="hr-H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0166" y="2643182"/>
            <a:ext cx="6172200" cy="762000"/>
          </a:xfrm>
        </p:spPr>
        <p:txBody>
          <a:bodyPr/>
          <a:lstStyle/>
          <a:p>
            <a:r>
              <a:rPr lang="hr-HR" dirty="0"/>
              <a:t>DODACI</a:t>
            </a:r>
          </a:p>
        </p:txBody>
      </p:sp>
      <p:sp>
        <p:nvSpPr>
          <p:cNvPr id="3" name="Slide Number Placeholder 2"/>
          <p:cNvSpPr>
            <a:spLocks noGrp="1"/>
          </p:cNvSpPr>
          <p:nvPr>
            <p:ph type="sldNum" sz="quarter" idx="11"/>
          </p:nvPr>
        </p:nvSpPr>
        <p:spPr/>
        <p:txBody>
          <a:bodyPr/>
          <a:lstStyle/>
          <a:p>
            <a:fld id="{9CFA1C66-7F35-4C2B-A149-4061A2BD3423}" type="slidenum">
              <a:rPr lang="hr-HR" smtClean="0"/>
              <a:pPr/>
              <a:t>57</a:t>
            </a:fld>
            <a:endParaRPr lang="hr-H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A) Ubrzana igra</a:t>
            </a:r>
          </a:p>
        </p:txBody>
      </p:sp>
      <p:sp>
        <p:nvSpPr>
          <p:cNvPr id="3" name="Content Placeholder 2"/>
          <p:cNvSpPr>
            <a:spLocks noGrp="1"/>
          </p:cNvSpPr>
          <p:nvPr>
            <p:ph idx="1"/>
          </p:nvPr>
        </p:nvSpPr>
        <p:spPr/>
        <p:txBody>
          <a:bodyPr/>
          <a:lstStyle/>
          <a:p>
            <a:pPr>
              <a:buNone/>
            </a:pPr>
            <a:r>
              <a:rPr lang="hr-HR" sz="1400" b="1" dirty="0">
                <a:solidFill>
                  <a:srgbClr val="002060"/>
                </a:solidFill>
              </a:rPr>
              <a:t>A.1.</a:t>
            </a:r>
            <a:r>
              <a:rPr lang="hr-HR" sz="1400" dirty="0">
                <a:solidFill>
                  <a:srgbClr val="002060"/>
                </a:solidFill>
              </a:rPr>
              <a:t>	"Ubrzana partija" je ona u kojoj se svi potezi moraju odigrati u 	utvrđenom vremenu, od najmanje 15, a najviše 60 minuta </a:t>
            </a:r>
            <a:r>
              <a:rPr lang="hr-HR" sz="1400" b="1" dirty="0">
                <a:solidFill>
                  <a:srgbClr val="002060"/>
                </a:solidFill>
              </a:rPr>
              <a:t>po igraču</a:t>
            </a:r>
            <a:r>
              <a:rPr lang="hr-HR" sz="1400" dirty="0">
                <a:solidFill>
                  <a:srgbClr val="002060"/>
                </a:solidFill>
              </a:rPr>
              <a:t>; ili 	ako je dodijeljeno vrijeme + 60 vremenskih dodataka najmanje 15, a 	najviše 60 minuta </a:t>
            </a:r>
            <a:r>
              <a:rPr lang="hr-HR" sz="1400" b="1" dirty="0">
                <a:solidFill>
                  <a:srgbClr val="002060"/>
                </a:solidFill>
              </a:rPr>
              <a:t>po igraču</a:t>
            </a:r>
            <a:r>
              <a:rPr lang="hr-HR" sz="1400" dirty="0">
                <a:solidFill>
                  <a:srgbClr val="002060"/>
                </a:solidFill>
              </a:rPr>
              <a:t>.</a:t>
            </a:r>
          </a:p>
          <a:p>
            <a:pPr>
              <a:buNone/>
            </a:pPr>
            <a:r>
              <a:rPr lang="hr-HR" sz="1400" b="1" dirty="0">
                <a:solidFill>
                  <a:srgbClr val="002060"/>
                </a:solidFill>
              </a:rPr>
              <a:t>A.2.	</a:t>
            </a:r>
            <a:r>
              <a:rPr lang="hr-HR" sz="1400" dirty="0">
                <a:solidFill>
                  <a:srgbClr val="002060"/>
                </a:solidFill>
              </a:rPr>
              <a:t>Igrači ne moraju zapisivati poteze.</a:t>
            </a:r>
          </a:p>
          <a:p>
            <a:pPr>
              <a:buNone/>
            </a:pPr>
            <a:r>
              <a:rPr lang="hr-HR" sz="1400" b="1" dirty="0">
                <a:solidFill>
                  <a:srgbClr val="002060"/>
                </a:solidFill>
              </a:rPr>
              <a:t>A.3.	Tamo gdje je nadzor igre prikladan, (na primjer jedan sudac na 	najviše tri partije) primjenjivat će se Pravila natjecanja.</a:t>
            </a:r>
          </a:p>
          <a:p>
            <a:pPr>
              <a:buNone/>
            </a:pPr>
            <a:r>
              <a:rPr lang="hr-HR" sz="1400" b="1" dirty="0">
                <a:solidFill>
                  <a:srgbClr val="002060"/>
                </a:solidFill>
              </a:rPr>
              <a:t>A.4.	Tamo gdje je nadzor igre neprikladan primjenjuju se Pravila 	natjecanja, osim kad su u suprotnosti sa slijedećim Zakonima 	ubrzane igre:</a:t>
            </a:r>
          </a:p>
          <a:p>
            <a:pPr>
              <a:buNone/>
            </a:pPr>
            <a:r>
              <a:rPr lang="hr-HR" sz="1400" dirty="0">
                <a:solidFill>
                  <a:srgbClr val="002060"/>
                </a:solidFill>
              </a:rPr>
              <a:t>		a)	Nakon što oba igrača odigraju tri poteza ne može se 			reklamirati nepravilan položaj figura, šahovnice ili vremena 		na satovima.</a:t>
            </a:r>
          </a:p>
          <a:p>
            <a:pPr>
              <a:buNone/>
            </a:pPr>
            <a:r>
              <a:rPr lang="hr-HR" sz="1400" dirty="0">
                <a:solidFill>
                  <a:srgbClr val="002060"/>
                </a:solidFill>
              </a:rPr>
              <a:t>			U slučaju obrnuto postavljenih kralja i dame, rokada s tim 		kraljem nije dozvoljena.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58</a:t>
            </a:fld>
            <a:endParaRPr lang="hr-H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A) Ubrzana igra</a:t>
            </a:r>
          </a:p>
        </p:txBody>
      </p:sp>
      <p:sp>
        <p:nvSpPr>
          <p:cNvPr id="3" name="Content Placeholder 2"/>
          <p:cNvSpPr>
            <a:spLocks noGrp="1"/>
          </p:cNvSpPr>
          <p:nvPr>
            <p:ph idx="1"/>
          </p:nvPr>
        </p:nvSpPr>
        <p:spPr/>
        <p:txBody>
          <a:bodyPr/>
          <a:lstStyle/>
          <a:p>
            <a:pPr>
              <a:buNone/>
            </a:pPr>
            <a:r>
              <a:rPr lang="hr-HR" sz="1400" b="1" dirty="0">
                <a:solidFill>
                  <a:srgbClr val="002060"/>
                </a:solidFill>
              </a:rPr>
              <a:t>A.4.	…</a:t>
            </a:r>
          </a:p>
          <a:p>
            <a:pPr>
              <a:buNone/>
            </a:pPr>
            <a:r>
              <a:rPr lang="hr-HR" sz="1400" dirty="0">
                <a:solidFill>
                  <a:srgbClr val="002060"/>
                </a:solidFill>
              </a:rPr>
              <a:t>	</a:t>
            </a:r>
            <a:r>
              <a:rPr lang="hr-HR" sz="1400" b="1" dirty="0">
                <a:solidFill>
                  <a:srgbClr val="002060"/>
                </a:solidFill>
              </a:rPr>
              <a:t>	</a:t>
            </a:r>
            <a:r>
              <a:rPr lang="hr-HR" sz="1400" dirty="0">
                <a:solidFill>
                  <a:srgbClr val="002060"/>
                </a:solidFill>
              </a:rPr>
              <a:t>b)</a:t>
            </a:r>
            <a:r>
              <a:rPr lang="hr-HR" sz="1400" b="1" dirty="0">
                <a:solidFill>
                  <a:srgbClr val="002060"/>
                </a:solidFill>
              </a:rPr>
              <a:t>	</a:t>
            </a:r>
            <a:r>
              <a:rPr lang="hr-HR" sz="1400" dirty="0">
                <a:solidFill>
                  <a:srgbClr val="002060"/>
                </a:solidFill>
              </a:rPr>
              <a:t>Sudac će postupiti prema odredbama članka 4 (Taknuta 			figura) samo ako to od njega zatraži jedan ili oba igrača.</a:t>
            </a:r>
          </a:p>
          <a:p>
            <a:pPr>
              <a:buNone/>
            </a:pPr>
            <a:r>
              <a:rPr lang="hr-HR" sz="1400" b="1" dirty="0">
                <a:solidFill>
                  <a:srgbClr val="002060"/>
                </a:solidFill>
              </a:rPr>
              <a:t>		</a:t>
            </a:r>
            <a:r>
              <a:rPr lang="hr-HR" sz="1400" dirty="0">
                <a:solidFill>
                  <a:srgbClr val="002060"/>
                </a:solidFill>
              </a:rPr>
              <a:t>c)</a:t>
            </a:r>
            <a:r>
              <a:rPr lang="hr-HR" sz="1400" b="1" dirty="0">
                <a:solidFill>
                  <a:srgbClr val="002060"/>
                </a:solidFill>
              </a:rPr>
              <a:t>	</a:t>
            </a:r>
            <a:r>
              <a:rPr lang="hr-HR" sz="1400" dirty="0">
                <a:solidFill>
                  <a:srgbClr val="002060"/>
                </a:solidFill>
              </a:rPr>
              <a:t>Nepravilan potez je odigran kada je pokrenut protivnikov sat. 		Protivnik tada ima pravo reklamirati da je igrač odigrao 			nepravilan potez prije nego odigra svoj potez. Sudac može 		odlučiti samo nakon takve reklamacije. Međutim, ako su oba 		kralja u šahu ili promocija pješaka nije dovršena, ako je 			moguće, sudac treba posredovati.</a:t>
            </a:r>
          </a:p>
          <a:p>
            <a:pPr>
              <a:buNone/>
            </a:pPr>
            <a:r>
              <a:rPr lang="hr-HR" sz="1400" b="1" dirty="0">
                <a:solidFill>
                  <a:srgbClr val="002060"/>
                </a:solidFill>
              </a:rPr>
              <a:t>		</a:t>
            </a:r>
            <a:r>
              <a:rPr lang="hr-HR" sz="1400" dirty="0">
                <a:solidFill>
                  <a:srgbClr val="002060"/>
                </a:solidFill>
              </a:rPr>
              <a:t>d)</a:t>
            </a:r>
            <a:r>
              <a:rPr lang="hr-HR" sz="1400" b="1" dirty="0">
                <a:solidFill>
                  <a:srgbClr val="002060"/>
                </a:solidFill>
              </a:rPr>
              <a:t>	1) Smatra se da je zastavica pala kada na to ispravno 		ukaže jedan od igrača. Sudac bi se trebao suzdržati 		od signaliziranja pada zastavice, ali to može učiniti 		ako su obje zastavice pale.</a:t>
            </a:r>
            <a:endParaRPr lang="hr-HR" sz="1400" dirty="0">
              <a:solidFill>
                <a:srgbClr val="002060"/>
              </a:solidFill>
            </a:endParaRPr>
          </a:p>
          <a:p>
            <a:pPr lvl="0">
              <a:buNone/>
            </a:pPr>
            <a:r>
              <a:rPr lang="hr-HR" sz="1400" dirty="0">
                <a:solidFill>
                  <a:srgbClr val="002060"/>
                </a:solidFill>
              </a:rPr>
              <a:t>			2) Pri reklamiranju pobjede zbog pada protivnikove zastavice, 		igrač koji reklamira mora zaustaviti satove i obavijestiti suca. 		Za uspješnu reklamaciju je potrebno da je zastavica na satu 		igrača koji reklamira gore, a protivnikova dolje, kad su satovi 		zaustavljeni.</a:t>
            </a:r>
          </a:p>
          <a:p>
            <a:pPr lvl="0">
              <a:buNone/>
            </a:pPr>
            <a:r>
              <a:rPr lang="hr-HR" sz="1400" b="1" dirty="0">
                <a:solidFill>
                  <a:srgbClr val="002060"/>
                </a:solidFill>
              </a:rPr>
              <a:t>			3) Ako su obje zastavice pale kao što je opisano u 			slučajevima 1) i 2), sudac će proglasiti partiju remi.</a:t>
            </a:r>
          </a:p>
          <a:p>
            <a:endParaRPr lang="hr-HR" sz="14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59</a:t>
            </a:fld>
            <a:endParaRPr lang="hr-H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DAN 1-CILJEVI</a:t>
            </a:r>
          </a:p>
        </p:txBody>
      </p:sp>
      <p:sp>
        <p:nvSpPr>
          <p:cNvPr id="3" name="Content Placeholder 2"/>
          <p:cNvSpPr>
            <a:spLocks noGrp="1"/>
          </p:cNvSpPr>
          <p:nvPr>
            <p:ph idx="1"/>
          </p:nvPr>
        </p:nvSpPr>
        <p:spPr/>
        <p:txBody>
          <a:bodyPr/>
          <a:lstStyle/>
          <a:p>
            <a:r>
              <a:rPr lang="hr-HR" sz="2400" dirty="0">
                <a:solidFill>
                  <a:srgbClr val="002060"/>
                </a:solidFill>
              </a:rPr>
              <a:t>Savjetovanje je otvoreno za sve rangove šahovskih sudaca</a:t>
            </a:r>
          </a:p>
          <a:p>
            <a:r>
              <a:rPr lang="hr-HR" sz="2400" dirty="0">
                <a:solidFill>
                  <a:srgbClr val="002060"/>
                </a:solidFill>
              </a:rPr>
              <a:t>Kotizacija za savjetovanje je €</a:t>
            </a:r>
          </a:p>
          <a:p>
            <a:r>
              <a:rPr lang="hr-HR" sz="2400" dirty="0">
                <a:solidFill>
                  <a:srgbClr val="002060"/>
                </a:solidFill>
              </a:rPr>
              <a:t>Seminari su otvoreni za nove suce, kao i one koji već imaju klupski ili županijski rang. Redom mogu polagati za klupskog, županijsog ili državnog suca</a:t>
            </a:r>
          </a:p>
          <a:p>
            <a:r>
              <a:rPr lang="hr-HR" sz="2400" dirty="0">
                <a:solidFill>
                  <a:srgbClr val="002060"/>
                </a:solidFill>
              </a:rPr>
              <a:t>Kotizacije su: </a:t>
            </a:r>
          </a:p>
          <a:p>
            <a:pPr lvl="1"/>
            <a:r>
              <a:rPr lang="hr-HR" dirty="0">
                <a:solidFill>
                  <a:srgbClr val="002060"/>
                </a:solidFill>
              </a:rPr>
              <a:t>€ (klupski rang)</a:t>
            </a:r>
          </a:p>
          <a:p>
            <a:pPr lvl="1"/>
            <a:r>
              <a:rPr lang="hr-HR" dirty="0">
                <a:solidFill>
                  <a:srgbClr val="002060"/>
                </a:solidFill>
              </a:rPr>
              <a:t>€(županijski rang)</a:t>
            </a:r>
          </a:p>
          <a:p>
            <a:pPr lvl="1"/>
            <a:r>
              <a:rPr lang="hr-HR" dirty="0">
                <a:solidFill>
                  <a:srgbClr val="002060"/>
                </a:solidFill>
              </a:rPr>
              <a:t>€(državni rang)</a:t>
            </a:r>
          </a:p>
        </p:txBody>
      </p:sp>
      <p:sp>
        <p:nvSpPr>
          <p:cNvPr id="4" name="Slide Number Placeholder 3"/>
          <p:cNvSpPr>
            <a:spLocks noGrp="1"/>
          </p:cNvSpPr>
          <p:nvPr>
            <p:ph type="sldNum" sz="quarter" idx="11"/>
          </p:nvPr>
        </p:nvSpPr>
        <p:spPr/>
        <p:txBody>
          <a:bodyPr/>
          <a:lstStyle/>
          <a:p>
            <a:fld id="{9CFA1C66-7F35-4C2B-A149-4061A2BD3423}" type="slidenum">
              <a:rPr lang="hr-HR" smtClean="0"/>
              <a:pPr/>
              <a:t>6</a:t>
            </a:fld>
            <a:endParaRPr lang="hr-H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B) Brzopotezni šah</a:t>
            </a:r>
          </a:p>
        </p:txBody>
      </p:sp>
      <p:sp>
        <p:nvSpPr>
          <p:cNvPr id="3" name="Content Placeholder 2"/>
          <p:cNvSpPr>
            <a:spLocks noGrp="1"/>
          </p:cNvSpPr>
          <p:nvPr>
            <p:ph idx="1"/>
          </p:nvPr>
        </p:nvSpPr>
        <p:spPr/>
        <p:txBody>
          <a:bodyPr/>
          <a:lstStyle/>
          <a:p>
            <a:pPr>
              <a:buNone/>
            </a:pPr>
            <a:r>
              <a:rPr lang="hr-HR" sz="1400" b="1" dirty="0">
                <a:solidFill>
                  <a:srgbClr val="002060"/>
                </a:solidFill>
              </a:rPr>
              <a:t>B.1.	</a:t>
            </a:r>
            <a:r>
              <a:rPr lang="hr-HR" sz="1400" dirty="0">
                <a:solidFill>
                  <a:srgbClr val="002060"/>
                </a:solidFill>
              </a:rPr>
              <a:t>"Brzopotezna partija" je ona u kojoj se svi potezi trebaju 	odigrati u 	određenom vremenu kraćem od 15 minuta po igraču; ili ako je 	dodijeljeno vrijeme + 60 vremenskih dodataka kraće od 15 minuta.</a:t>
            </a:r>
          </a:p>
          <a:p>
            <a:pPr>
              <a:buNone/>
            </a:pPr>
            <a:r>
              <a:rPr lang="hr-HR" sz="1400" b="1" dirty="0">
                <a:solidFill>
                  <a:srgbClr val="002060"/>
                </a:solidFill>
              </a:rPr>
              <a:t>B.2.	Tamo gdje je nadzor igre prikladan, (jedan sudac na jednu 	partiju) primjenjivat će se Pravila natjecanja i dodatak A.2.</a:t>
            </a:r>
          </a:p>
          <a:p>
            <a:pPr>
              <a:buNone/>
            </a:pPr>
            <a:r>
              <a:rPr lang="hr-HR" sz="1400" b="1" dirty="0">
                <a:solidFill>
                  <a:srgbClr val="002060"/>
                </a:solidFill>
              </a:rPr>
              <a:t>B.3.	Tamo gdje je nadzor igre neprikladan primijenit će se slijedeće:</a:t>
            </a:r>
          </a:p>
          <a:p>
            <a:pPr lvl="0">
              <a:buNone/>
            </a:pPr>
            <a:r>
              <a:rPr lang="hr-HR" sz="1400" dirty="0">
                <a:solidFill>
                  <a:srgbClr val="002060"/>
                </a:solidFill>
              </a:rPr>
              <a:t>		a)	Igra bi se trebala rukovoditi Pravilima za ubrzani šah, 			dodatak A, osim kad su u suprotnosti s ovim Pravilima za 			brzopotezni šah.</a:t>
            </a:r>
          </a:p>
          <a:p>
            <a:pPr lvl="0">
              <a:buNone/>
            </a:pPr>
            <a:r>
              <a:rPr lang="hr-HR" sz="1400" dirty="0">
                <a:solidFill>
                  <a:srgbClr val="002060"/>
                </a:solidFill>
              </a:rPr>
              <a:t>		b)	Članak 10.2 i dodatak A.4.c se ne primjenjuju.</a:t>
            </a:r>
          </a:p>
          <a:p>
            <a:pPr lvl="0">
              <a:buNone/>
            </a:pPr>
            <a:r>
              <a:rPr lang="hr-HR" sz="1400" dirty="0">
                <a:solidFill>
                  <a:srgbClr val="002060"/>
                </a:solidFill>
              </a:rPr>
              <a:t>		c)	Neispravan potez je odigran kad je upućen protivnikov sat. 		Protivnik ima pravo reklamirati pobjedu samo prije 			odigravanja svog poteza. Međutim, ako protivnik ne može 		matirati igračevog kralja bilo kojim nizom ispravnih poteza, 		igrač ima pravo reklamirati remi prije odigravanja svog 			poteza. Kad protivnik odigra svoj potez, neispravan potez se 		ne može ispraviti </a:t>
            </a:r>
            <a:r>
              <a:rPr lang="hr-HR" sz="1400" b="1" dirty="0">
                <a:solidFill>
                  <a:srgbClr val="002060"/>
                </a:solidFill>
              </a:rPr>
              <a:t>osim zajedničkim dogovorom bez 			intervencije suca</a:t>
            </a:r>
            <a:r>
              <a:rPr lang="hr-HR" sz="1400" dirty="0">
                <a:solidFill>
                  <a:srgbClr val="002060"/>
                </a:solidFill>
              </a:rPr>
              <a:t>.</a:t>
            </a:r>
          </a:p>
          <a:p>
            <a:endParaRPr lang="hr-HR" sz="14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60</a:t>
            </a:fld>
            <a:endParaRPr lang="hr-H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C) Algebarska notacija</a:t>
            </a:r>
          </a:p>
        </p:txBody>
      </p:sp>
      <p:sp>
        <p:nvSpPr>
          <p:cNvPr id="3" name="Content Placeholder 2"/>
          <p:cNvSpPr>
            <a:spLocks noGrp="1"/>
          </p:cNvSpPr>
          <p:nvPr>
            <p:ph idx="1"/>
          </p:nvPr>
        </p:nvSpPr>
        <p:spPr/>
        <p:txBody>
          <a:bodyPr/>
          <a:lstStyle/>
          <a:p>
            <a:pPr>
              <a:buNone/>
            </a:pPr>
            <a:r>
              <a:rPr lang="hr-HR" sz="1600" dirty="0">
                <a:solidFill>
                  <a:srgbClr val="002060"/>
                </a:solidFill>
              </a:rPr>
              <a:t>	FIDE na turnirima i mečevima koje organizira priznaje samo jedan način zapisivanja partija, Algebarsku notaciju, te preporučuje uporabu iste za šahovsku literaturu i časopise. Obrasci za zapisivanje partija ispisani nekom drugom notacijom ne moraju se uzeti kao dokaz u slučajevima gdje se igračev obrazac za zapisivanje partija obično uzima za tu namjenu. Sudac koji primijeti da se igrač ne služi algebarskom notacijom treba upozoriti igrača o ovom zahtjevu.</a:t>
            </a:r>
          </a:p>
          <a:p>
            <a:endParaRPr lang="hr-HR" sz="1600" dirty="0">
              <a:solidFill>
                <a:srgbClr val="002060"/>
              </a:solidFill>
            </a:endParaRPr>
          </a:p>
          <a:p>
            <a:pPr>
              <a:buNone/>
            </a:pPr>
            <a:r>
              <a:rPr lang="hr-HR" sz="1600" b="1" dirty="0">
                <a:solidFill>
                  <a:srgbClr val="002060"/>
                </a:solidFill>
              </a:rPr>
              <a:t>	Opis algebarske notacije</a:t>
            </a:r>
            <a:endParaRPr lang="hr-HR" sz="1600" dirty="0">
              <a:solidFill>
                <a:srgbClr val="002060"/>
              </a:solidFill>
            </a:endParaRPr>
          </a:p>
          <a:p>
            <a:pPr>
              <a:buNone/>
            </a:pPr>
            <a:r>
              <a:rPr lang="hr-HR" sz="1600" i="1" dirty="0">
                <a:solidFill>
                  <a:srgbClr val="002060"/>
                </a:solidFill>
              </a:rPr>
              <a:t> </a:t>
            </a:r>
            <a:endParaRPr lang="hr-HR" sz="1600" dirty="0">
              <a:solidFill>
                <a:srgbClr val="002060"/>
              </a:solidFill>
            </a:endParaRPr>
          </a:p>
          <a:p>
            <a:pPr>
              <a:buNone/>
            </a:pPr>
            <a:r>
              <a:rPr lang="hr-HR" sz="1600" b="1" dirty="0">
                <a:solidFill>
                  <a:srgbClr val="002060"/>
                </a:solidFill>
              </a:rPr>
              <a:t>C.1.</a:t>
            </a:r>
            <a:r>
              <a:rPr lang="hr-HR" sz="1600" dirty="0">
                <a:solidFill>
                  <a:srgbClr val="002060"/>
                </a:solidFill>
              </a:rPr>
              <a:t>	U ovom opisu izraz </a:t>
            </a:r>
            <a:r>
              <a:rPr lang="hr-HR" sz="1600" dirty="0">
                <a:solidFill>
                  <a:srgbClr val="002060"/>
                </a:solidFill>
                <a:sym typeface="Symbol"/>
              </a:rPr>
              <a:t></a:t>
            </a:r>
            <a:r>
              <a:rPr lang="hr-HR" sz="1600" dirty="0">
                <a:solidFill>
                  <a:srgbClr val="002060"/>
                </a:solidFill>
              </a:rPr>
              <a:t>figura</a:t>
            </a:r>
            <a:r>
              <a:rPr lang="hr-HR" sz="1600" dirty="0">
                <a:solidFill>
                  <a:srgbClr val="002060"/>
                </a:solidFill>
                <a:sym typeface="Symbol"/>
              </a:rPr>
              <a:t></a:t>
            </a:r>
            <a:r>
              <a:rPr lang="hr-HR" sz="1600" dirty="0">
                <a:solidFill>
                  <a:srgbClr val="002060"/>
                </a:solidFill>
              </a:rPr>
              <a:t> označava svaku figuru osim 	pješaka.</a:t>
            </a:r>
          </a:p>
          <a:p>
            <a:pPr>
              <a:buNone/>
            </a:pPr>
            <a:r>
              <a:rPr lang="hr-HR" sz="1600" b="1" dirty="0">
                <a:solidFill>
                  <a:srgbClr val="002060"/>
                </a:solidFill>
              </a:rPr>
              <a:t>C.2.</a:t>
            </a:r>
            <a:r>
              <a:rPr lang="hr-HR" sz="1600" dirty="0">
                <a:solidFill>
                  <a:srgbClr val="002060"/>
                </a:solidFill>
              </a:rPr>
              <a:t>	Svaka figura označava se prvim slovom svog imena, pisanim 	velikim slovom.  Primjer: K = king, Q = queen, R = rook, B = 	bishop, N = knight. (U slučaju skakača, iz praktičnih razloga, 	koristi se oznaka N.)</a:t>
            </a:r>
          </a:p>
          <a:p>
            <a:pPr>
              <a:buNone/>
            </a:pPr>
            <a:endParaRPr lang="hr-HR" sz="16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61</a:t>
            </a:fld>
            <a:endParaRPr lang="hr-H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C) Algebarska notacija</a:t>
            </a:r>
          </a:p>
        </p:txBody>
      </p:sp>
      <p:sp>
        <p:nvSpPr>
          <p:cNvPr id="3" name="Content Placeholder 2"/>
          <p:cNvSpPr>
            <a:spLocks noGrp="1"/>
          </p:cNvSpPr>
          <p:nvPr>
            <p:ph idx="1"/>
          </p:nvPr>
        </p:nvSpPr>
        <p:spPr/>
        <p:txBody>
          <a:bodyPr/>
          <a:lstStyle/>
          <a:p>
            <a:pPr>
              <a:buNone/>
            </a:pPr>
            <a:r>
              <a:rPr lang="hr-HR" sz="1600" b="1" dirty="0">
                <a:solidFill>
                  <a:srgbClr val="002060"/>
                </a:solidFill>
              </a:rPr>
              <a:t>C.3.</a:t>
            </a:r>
            <a:r>
              <a:rPr lang="hr-HR" sz="1600" dirty="0">
                <a:solidFill>
                  <a:srgbClr val="002060"/>
                </a:solidFill>
              </a:rPr>
              <a:t>	Za prvo slovo imena figure svaki igrač može koristiti prvo slovo 	imena figure koja se koristi u njegovoj državi. Primjeri: F = fou 	(lovac na francuskom), L = loper (lovac na nizozemskom). U 	tiskanim materijalima preporučuje se uporaba sličica figurica.</a:t>
            </a:r>
          </a:p>
          <a:p>
            <a:pPr>
              <a:buNone/>
            </a:pPr>
            <a:r>
              <a:rPr lang="hr-HR" sz="1600" b="1" dirty="0">
                <a:solidFill>
                  <a:srgbClr val="002060"/>
                </a:solidFill>
              </a:rPr>
              <a:t>C.4.</a:t>
            </a:r>
            <a:r>
              <a:rPr lang="hr-HR" sz="1600" dirty="0">
                <a:solidFill>
                  <a:srgbClr val="002060"/>
                </a:solidFill>
              </a:rPr>
              <a:t>	Pješaci se ne označavaju prvim slovom imena nego se 	prepoznaju upravo po izostanku takvog slova. Primjeri: e5, d4, 	a5.</a:t>
            </a:r>
          </a:p>
          <a:p>
            <a:pPr>
              <a:buNone/>
            </a:pPr>
            <a:r>
              <a:rPr lang="hr-HR" sz="1600" b="1" dirty="0">
                <a:solidFill>
                  <a:srgbClr val="002060"/>
                </a:solidFill>
              </a:rPr>
              <a:t>C.5.</a:t>
            </a:r>
            <a:r>
              <a:rPr lang="hr-HR" sz="1600" dirty="0">
                <a:solidFill>
                  <a:srgbClr val="002060"/>
                </a:solidFill>
              </a:rPr>
              <a:t>	Osam linija (s lijeva na desno za bijelog, odnosno s desna na 	lijevo za crnog) označavaju se malim slovima, redom, a, b, c, d, 	e, f, g i h.</a:t>
            </a:r>
          </a:p>
          <a:p>
            <a:pPr>
              <a:buNone/>
            </a:pPr>
            <a:r>
              <a:rPr lang="hr-HR" sz="1600" b="1" dirty="0">
                <a:solidFill>
                  <a:srgbClr val="002060"/>
                </a:solidFill>
              </a:rPr>
              <a:t>C.6.</a:t>
            </a:r>
            <a:r>
              <a:rPr lang="hr-HR" sz="1600" dirty="0">
                <a:solidFill>
                  <a:srgbClr val="002060"/>
                </a:solidFill>
              </a:rPr>
              <a:t>	Osam redova (od dna do vrha za bijelog, odnosno od vrha do 	dna za crnog) numeriraju se, redom, 1, 2, 3, 4, 5, 6, 7 i 8. 	Prema tome, u početnoj poziciji bijele figure i pješaci smješteni 	su na prvom i drugom redu, a crne figure i pješaci na osmom i 	sedmom redu.</a:t>
            </a:r>
          </a:p>
          <a:p>
            <a:r>
              <a:rPr lang="hr-HR" sz="1600" dirty="0">
                <a:solidFill>
                  <a:srgbClr val="002060"/>
                </a:solidFill>
              </a:rPr>
              <a:t> </a:t>
            </a:r>
          </a:p>
          <a:p>
            <a:pPr>
              <a:buNone/>
            </a:pPr>
            <a:endParaRPr lang="hr-HR" sz="16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62</a:t>
            </a:fld>
            <a:endParaRPr lang="hr-H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C) Algebarska notacija</a:t>
            </a:r>
          </a:p>
        </p:txBody>
      </p:sp>
      <p:sp>
        <p:nvSpPr>
          <p:cNvPr id="3" name="Content Placeholder 2"/>
          <p:cNvSpPr>
            <a:spLocks noGrp="1"/>
          </p:cNvSpPr>
          <p:nvPr>
            <p:ph idx="1"/>
          </p:nvPr>
        </p:nvSpPr>
        <p:spPr/>
        <p:txBody>
          <a:bodyPr/>
          <a:lstStyle/>
          <a:p>
            <a:pPr>
              <a:buNone/>
            </a:pPr>
            <a:r>
              <a:rPr lang="hr-HR" sz="1600" b="1" dirty="0">
                <a:solidFill>
                  <a:srgbClr val="002060"/>
                </a:solidFill>
              </a:rPr>
              <a:t>C.7.	</a:t>
            </a:r>
            <a:r>
              <a:rPr lang="hr-HR" sz="1600" dirty="0">
                <a:solidFill>
                  <a:srgbClr val="002060"/>
                </a:solidFill>
              </a:rPr>
              <a:t>Kao posljedica prethodnih odredbi svako od 64 polja je 	nepromjenljivo označeno jedinstvenom kombinacijom slova i 	broja.</a:t>
            </a:r>
          </a:p>
          <a:p>
            <a:pPr>
              <a:buNone/>
            </a:pPr>
            <a:endParaRPr lang="hr-HR" sz="1600" dirty="0">
              <a:solidFill>
                <a:srgbClr val="002060"/>
              </a:solidFill>
            </a:endParaRPr>
          </a:p>
          <a:p>
            <a:pPr>
              <a:buNone/>
            </a:pPr>
            <a:endParaRPr lang="hr-HR" sz="1600" dirty="0">
              <a:solidFill>
                <a:srgbClr val="002060"/>
              </a:solidFill>
            </a:endParaRPr>
          </a:p>
          <a:p>
            <a:pPr>
              <a:buNone/>
            </a:pPr>
            <a:endParaRPr lang="hr-HR" sz="1600" dirty="0">
              <a:solidFill>
                <a:srgbClr val="002060"/>
              </a:solidFill>
            </a:endParaRPr>
          </a:p>
          <a:p>
            <a:pPr>
              <a:buNone/>
            </a:pPr>
            <a:endParaRPr lang="hr-HR" sz="1600" dirty="0">
              <a:solidFill>
                <a:srgbClr val="002060"/>
              </a:solidFill>
            </a:endParaRPr>
          </a:p>
          <a:p>
            <a:pPr>
              <a:buNone/>
            </a:pPr>
            <a:endParaRPr lang="hr-HR" sz="1600" dirty="0">
              <a:solidFill>
                <a:srgbClr val="002060"/>
              </a:solidFill>
            </a:endParaRPr>
          </a:p>
          <a:p>
            <a:pPr>
              <a:buNone/>
            </a:pPr>
            <a:endParaRPr lang="hr-HR" sz="1600" dirty="0">
              <a:solidFill>
                <a:srgbClr val="002060"/>
              </a:solidFill>
            </a:endParaRPr>
          </a:p>
          <a:p>
            <a:pPr>
              <a:buNone/>
            </a:pPr>
            <a:endParaRPr lang="hr-HR" sz="1600" dirty="0">
              <a:solidFill>
                <a:srgbClr val="002060"/>
              </a:solidFill>
            </a:endParaRPr>
          </a:p>
          <a:p>
            <a:pPr>
              <a:buNone/>
            </a:pPr>
            <a:endParaRPr lang="hr-HR" sz="1600" dirty="0">
              <a:solidFill>
                <a:srgbClr val="002060"/>
              </a:solidFill>
            </a:endParaRPr>
          </a:p>
          <a:p>
            <a:pPr>
              <a:buNone/>
            </a:pPr>
            <a:endParaRPr lang="hr-HR" sz="1600" dirty="0">
              <a:solidFill>
                <a:srgbClr val="002060"/>
              </a:solidFill>
            </a:endParaRPr>
          </a:p>
          <a:p>
            <a:pPr>
              <a:buNone/>
            </a:pPr>
            <a:endParaRPr lang="hr-HR" sz="16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63</a:t>
            </a:fld>
            <a:endParaRPr lang="hr-HR"/>
          </a:p>
        </p:txBody>
      </p:sp>
      <p:pic>
        <p:nvPicPr>
          <p:cNvPr id="5" name="Picture 4" descr="dia12"/>
          <p:cNvPicPr>
            <a:picLocks noChangeAspect="1" noChangeArrowheads="1"/>
          </p:cNvPicPr>
          <p:nvPr/>
        </p:nvPicPr>
        <p:blipFill>
          <a:blip r:embed="rId2"/>
          <a:srcRect/>
          <a:stretch>
            <a:fillRect/>
          </a:stretch>
        </p:blipFill>
        <p:spPr bwMode="auto">
          <a:xfrm>
            <a:off x="3357554" y="2714620"/>
            <a:ext cx="2457450" cy="245745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C) Algebarska notacija</a:t>
            </a:r>
          </a:p>
        </p:txBody>
      </p:sp>
      <p:sp>
        <p:nvSpPr>
          <p:cNvPr id="3" name="Content Placeholder 2"/>
          <p:cNvSpPr>
            <a:spLocks noGrp="1"/>
          </p:cNvSpPr>
          <p:nvPr>
            <p:ph idx="1"/>
          </p:nvPr>
        </p:nvSpPr>
        <p:spPr/>
        <p:txBody>
          <a:bodyPr/>
          <a:lstStyle/>
          <a:p>
            <a:pPr>
              <a:buNone/>
            </a:pPr>
            <a:r>
              <a:rPr lang="hr-HR" sz="1400" b="1" dirty="0">
                <a:solidFill>
                  <a:srgbClr val="002060"/>
                </a:solidFill>
              </a:rPr>
              <a:t>C.8.	</a:t>
            </a:r>
            <a:r>
              <a:rPr lang="hr-HR" sz="1400" dirty="0">
                <a:solidFill>
                  <a:srgbClr val="002060"/>
                </a:solidFill>
              </a:rPr>
              <a:t>Svaki potez figure označava se a) prvim slovom imena te figure i b) 	oznakom polja na koje figura dolazi. Između (a) i (b) nema crtice. 	Primjeri: Be5, Nf3, Rd1. </a:t>
            </a:r>
          </a:p>
          <a:p>
            <a:pPr>
              <a:buNone/>
            </a:pPr>
            <a:r>
              <a:rPr lang="hr-HR" sz="1400" dirty="0">
                <a:solidFill>
                  <a:srgbClr val="002060"/>
                </a:solidFill>
              </a:rPr>
              <a:t>		Kad se radi o pješacima označava se samo dolazno polje. Primjeri: e5, 	d4, a5.</a:t>
            </a:r>
          </a:p>
          <a:p>
            <a:pPr>
              <a:buNone/>
            </a:pPr>
            <a:r>
              <a:rPr lang="hr-HR" sz="1400" b="1" dirty="0">
                <a:solidFill>
                  <a:srgbClr val="002060"/>
                </a:solidFill>
              </a:rPr>
              <a:t>C.9.	</a:t>
            </a:r>
            <a:r>
              <a:rPr lang="hr-HR" sz="1400" dirty="0">
                <a:solidFill>
                  <a:srgbClr val="002060"/>
                </a:solidFill>
              </a:rPr>
              <a:t>Pri uzimanju između a) prvog slova figure o kojoj je riječ i b) dolaznog 	polja stavlja se oznaka x. Primjeri: Bxe5, Nxf3, Rxd1.</a:t>
            </a:r>
          </a:p>
          <a:p>
            <a:pPr>
              <a:buNone/>
            </a:pPr>
            <a:r>
              <a:rPr lang="hr-HR" sz="1400" dirty="0">
                <a:solidFill>
                  <a:srgbClr val="002060"/>
                </a:solidFill>
              </a:rPr>
              <a:t>		Kada se uzimanje vrši pješakom mora se označiti polazna linija, zatim x, 	a potom dolazno polje. Primjeri: dxe5, gxf3, axb5. U slučaju uzimanja 	"en passant" dolazno polje je polje na kojem pješak konačno ostaje, a uz 	oznaku dodaje se i "e.p.". Primjer: exd6 e.p.</a:t>
            </a:r>
          </a:p>
          <a:p>
            <a:pPr>
              <a:buNone/>
            </a:pPr>
            <a:r>
              <a:rPr lang="hr-HR" sz="1400" b="1" dirty="0">
                <a:solidFill>
                  <a:srgbClr val="002060"/>
                </a:solidFill>
              </a:rPr>
              <a:t>C.10.</a:t>
            </a:r>
            <a:r>
              <a:rPr lang="hr-HR" sz="1400" dirty="0">
                <a:solidFill>
                  <a:srgbClr val="002060"/>
                </a:solidFill>
              </a:rPr>
              <a:t>	Ako dvije iste figure mogu doći na isto polje, onda se figura kojom se 	igra označava:</a:t>
            </a:r>
          </a:p>
          <a:p>
            <a:pPr lvl="0">
              <a:buNone/>
            </a:pPr>
            <a:r>
              <a:rPr lang="hr-HR" sz="1400" dirty="0">
                <a:solidFill>
                  <a:srgbClr val="002060"/>
                </a:solidFill>
              </a:rPr>
              <a:t>		1.	Ako su obje figure na istom redu: a) prvim slovom imena 			figure, b) linijom polaznog polja, i c) dolaznim poljem;</a:t>
            </a:r>
          </a:p>
          <a:p>
            <a:pPr lvl="0">
              <a:buNone/>
            </a:pPr>
            <a:r>
              <a:rPr lang="hr-HR" sz="1400" dirty="0">
                <a:solidFill>
                  <a:srgbClr val="002060"/>
                </a:solidFill>
              </a:rPr>
              <a:t>		2.	Ako su obje figure na istoj liniji: a) prvim slovom imena 			figure, b) redom polaznog polja, i c) dolaznim poljem;</a:t>
            </a:r>
          </a:p>
          <a:p>
            <a:pPr>
              <a:buNone/>
            </a:pPr>
            <a:r>
              <a:rPr lang="hr-HR" sz="1400" dirty="0">
                <a:solidFill>
                  <a:srgbClr val="002060"/>
                </a:solidFill>
              </a:rPr>
              <a:t>		Ako su figure na različitim redovima i linijama preporučuje se metoda 1).</a:t>
            </a:r>
          </a:p>
          <a:p>
            <a:pPr>
              <a:buNone/>
            </a:pPr>
            <a:r>
              <a:rPr lang="hr-HR" sz="1400" dirty="0">
                <a:solidFill>
                  <a:srgbClr val="002060"/>
                </a:solidFill>
              </a:rPr>
              <a:t>		Pri uzimanju između b) i c) treba umetnuti x.</a:t>
            </a:r>
          </a:p>
          <a:p>
            <a:r>
              <a:rPr lang="hr-HR" sz="1400" dirty="0">
                <a:solidFill>
                  <a:srgbClr val="002060"/>
                </a:solidFill>
              </a:rPr>
              <a:t>Primjeri:</a:t>
            </a:r>
          </a:p>
          <a:p>
            <a:pPr lvl="0"/>
            <a:r>
              <a:rPr lang="hr-HR" sz="1400" dirty="0">
                <a:solidFill>
                  <a:srgbClr val="002060"/>
                </a:solidFill>
              </a:rPr>
              <a:t>dva skakača nalaze se na poljima g1 i e1, jednim od njih igra se na polje f3: potez se označava ili Ngf3 ili Nef3, ovisno o tome kojim je skakačem igrano;</a:t>
            </a:r>
          </a:p>
          <a:p>
            <a:pPr lvl="0"/>
            <a:r>
              <a:rPr lang="hr-HR" sz="1400" dirty="0">
                <a:solidFill>
                  <a:srgbClr val="002060"/>
                </a:solidFill>
              </a:rPr>
              <a:t>dva skakača nalaze se na poljima g5 i g1, jednim od njih igra se na polje f3: potez se označava ili N5f3 ili N1f3, ovisno o tome kojim je skakačem igrano;</a:t>
            </a:r>
          </a:p>
          <a:p>
            <a:pPr lvl="0"/>
            <a:r>
              <a:rPr lang="hr-HR" sz="1400" dirty="0">
                <a:solidFill>
                  <a:srgbClr val="002060"/>
                </a:solidFill>
              </a:rPr>
              <a:t>dva skakača nalaze se na poljima h2 i d4, jednim od njih igra se na polje f3: potez se označava ili Nhf3 ili Ndf3, ovisno o tome kojim je skakačem igrano.</a:t>
            </a:r>
          </a:p>
          <a:p>
            <a:r>
              <a:rPr lang="hr-HR" sz="1400" dirty="0">
                <a:solidFill>
                  <a:srgbClr val="002060"/>
                </a:solidFill>
              </a:rPr>
              <a:t>Ako na f3 skakač uzima protivnikovu figuru, prethodni primjeri se mijenjaju dodavanjem oznake uzimanja x: (1) ili Ngxf3 ili Nexf3, (2) ili N5xf3 ili N1xf3, (3) ili Nhxf3 ili Ndxf3, ovisno o tome kojim je skakačem igrano.</a:t>
            </a:r>
          </a:p>
          <a:p>
            <a:r>
              <a:rPr lang="hr-HR" sz="1400" dirty="0">
                <a:solidFill>
                  <a:srgbClr val="002060"/>
                </a:solidFill>
              </a:rPr>
              <a:t> </a:t>
            </a:r>
          </a:p>
          <a:p>
            <a:endParaRPr lang="hr-HR" sz="1400" dirty="0">
              <a:solidFill>
                <a:srgbClr val="002060"/>
              </a:solidFill>
            </a:endParaRPr>
          </a:p>
          <a:p>
            <a:pPr>
              <a:buNone/>
            </a:pPr>
            <a:endParaRPr lang="hr-HR" sz="14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64</a:t>
            </a:fld>
            <a:endParaRPr lang="hr-H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C) Algebarska notacija</a:t>
            </a:r>
          </a:p>
        </p:txBody>
      </p:sp>
      <p:sp>
        <p:nvSpPr>
          <p:cNvPr id="3" name="Content Placeholder 2"/>
          <p:cNvSpPr>
            <a:spLocks noGrp="1"/>
          </p:cNvSpPr>
          <p:nvPr>
            <p:ph idx="1"/>
          </p:nvPr>
        </p:nvSpPr>
        <p:spPr>
          <a:xfrm>
            <a:off x="1142976" y="1371600"/>
            <a:ext cx="6858000" cy="4754563"/>
          </a:xfrm>
        </p:spPr>
        <p:txBody>
          <a:bodyPr/>
          <a:lstStyle/>
          <a:p>
            <a:pPr>
              <a:buNone/>
            </a:pPr>
            <a:r>
              <a:rPr lang="hr-HR" sz="1400" b="1" dirty="0">
                <a:solidFill>
                  <a:srgbClr val="002060"/>
                </a:solidFill>
              </a:rPr>
              <a:t>C.10.</a:t>
            </a:r>
            <a:r>
              <a:rPr lang="hr-HR" sz="1400" dirty="0">
                <a:solidFill>
                  <a:srgbClr val="002060"/>
                </a:solidFill>
              </a:rPr>
              <a:t>	…</a:t>
            </a:r>
          </a:p>
          <a:p>
            <a:pPr>
              <a:buNone/>
            </a:pPr>
            <a:r>
              <a:rPr lang="hr-HR" sz="1400" dirty="0">
                <a:solidFill>
                  <a:srgbClr val="002060"/>
                </a:solidFill>
              </a:rPr>
              <a:t>		Primjeri:</a:t>
            </a:r>
          </a:p>
          <a:p>
            <a:pPr lvl="0">
              <a:buNone/>
            </a:pPr>
            <a:r>
              <a:rPr lang="hr-HR" sz="1400" dirty="0">
                <a:solidFill>
                  <a:srgbClr val="002060"/>
                </a:solidFill>
              </a:rPr>
              <a:t>		1.	dva skakača nalaze se na poljima g1 i e1, jednim od njih igra 		se na polje f3: potez se označava ili Ngf3 ili Nef3, ovisno o 		tome kojim je skakačem igrano;</a:t>
            </a:r>
          </a:p>
          <a:p>
            <a:pPr lvl="0">
              <a:buNone/>
            </a:pPr>
            <a:r>
              <a:rPr lang="hr-HR" sz="1400" dirty="0">
                <a:solidFill>
                  <a:srgbClr val="002060"/>
                </a:solidFill>
              </a:rPr>
              <a:t>		2.	dva skakača nalaze se na poljima g5 i g1, jednim od njih igra 		se na polje f3: potez se označava ili N5f3 ili N1f3, ovisno o 		tome kojim je skakačem igrano;</a:t>
            </a:r>
          </a:p>
          <a:p>
            <a:pPr lvl="0">
              <a:buNone/>
            </a:pPr>
            <a:r>
              <a:rPr lang="hr-HR" sz="1400" dirty="0">
                <a:solidFill>
                  <a:srgbClr val="002060"/>
                </a:solidFill>
              </a:rPr>
              <a:t>		3.	dva skakača nalaze se na poljima h2 i d4, jednim od njih igra 		se na polje f3: potez se označava ili Nhf3 ili Ndf3, ovisno o 		tome kojim je skakačem igrano.</a:t>
            </a:r>
          </a:p>
          <a:p>
            <a:pPr>
              <a:buNone/>
            </a:pPr>
            <a:r>
              <a:rPr lang="hr-HR" sz="1400" dirty="0">
                <a:solidFill>
                  <a:srgbClr val="002060"/>
                </a:solidFill>
              </a:rPr>
              <a:t>		Ako na f3 skakač uzima protivnikovu figuru, prethodni primjeri se 	mijenjaju dodavanjem oznake uzimanja x: (1) ili Ngxf3 ili Nexf3, (2) ili 	N5xf3 ili N1xf3, (3) ili Nhxf3 ili Ndxf3, ovisno o tome kojim je skakačem 	igrano.</a:t>
            </a:r>
          </a:p>
          <a:p>
            <a:pPr>
              <a:buNone/>
            </a:pPr>
            <a:r>
              <a:rPr lang="hr-HR" sz="1400" b="1" dirty="0">
                <a:solidFill>
                  <a:srgbClr val="002060"/>
                </a:solidFill>
              </a:rPr>
              <a:t>C.11.</a:t>
            </a:r>
            <a:r>
              <a:rPr lang="hr-HR" sz="1400" dirty="0">
                <a:solidFill>
                  <a:srgbClr val="002060"/>
                </a:solidFill>
              </a:rPr>
              <a:t>	Ako dva pješaka mogu uzeti istu figuru ili pješaka, pješak koji uzima 	označava se sa a) slovom polazne linije, b) oznakom uzimanja x, c) 	dolaznim poljem. Primjer: ako su bijeli pješaci na poljima c4 i e4, a crni 	pješak ili figura na polju d5, oznaka poteza bijelog je ili cxd5 ili exd5, 	ovisno o tome kojim se pješakom uzima.</a:t>
            </a:r>
          </a:p>
          <a:p>
            <a:r>
              <a:rPr lang="hr-HR" sz="1400" dirty="0">
                <a:solidFill>
                  <a:srgbClr val="002060"/>
                </a:solidFill>
              </a:rPr>
              <a:t> </a:t>
            </a:r>
          </a:p>
          <a:p>
            <a:r>
              <a:rPr lang="hr-HR" sz="1400" b="1" dirty="0">
                <a:solidFill>
                  <a:srgbClr val="002060"/>
                </a:solidFill>
              </a:rPr>
              <a:t>C.12.</a:t>
            </a:r>
            <a:endParaRPr lang="hr-HR" sz="1400" dirty="0">
              <a:solidFill>
                <a:srgbClr val="002060"/>
              </a:solidFill>
            </a:endParaRPr>
          </a:p>
          <a:p>
            <a:r>
              <a:rPr lang="hr-HR" sz="1400" dirty="0">
                <a:solidFill>
                  <a:srgbClr val="002060"/>
                </a:solidFill>
              </a:rPr>
              <a:t>U slučaju promocije pješaka iza uobičajene oznake poteza pješaka dodaje se prvo slovo nove figure. Primjeri: d8Q, f8N, b1B, g1R.</a:t>
            </a:r>
          </a:p>
          <a:p>
            <a:r>
              <a:rPr lang="hr-HR" sz="1400" dirty="0">
                <a:solidFill>
                  <a:srgbClr val="002060"/>
                </a:solidFill>
              </a:rPr>
              <a:t> </a:t>
            </a:r>
          </a:p>
          <a:p>
            <a:pPr>
              <a:buNone/>
            </a:pPr>
            <a:r>
              <a:rPr lang="hr-HR" sz="1400" dirty="0">
                <a:solidFill>
                  <a:srgbClr val="002060"/>
                </a:solidFill>
              </a:rPr>
              <a:t> </a:t>
            </a:r>
          </a:p>
          <a:p>
            <a:pPr>
              <a:buNone/>
            </a:pPr>
            <a:endParaRPr lang="hr-HR" sz="14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65</a:t>
            </a:fld>
            <a:endParaRPr lang="hr-H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C) Algebarska notacija</a:t>
            </a:r>
          </a:p>
        </p:txBody>
      </p:sp>
      <p:sp>
        <p:nvSpPr>
          <p:cNvPr id="3" name="Content Placeholder 2"/>
          <p:cNvSpPr>
            <a:spLocks noGrp="1"/>
          </p:cNvSpPr>
          <p:nvPr>
            <p:ph idx="1"/>
          </p:nvPr>
        </p:nvSpPr>
        <p:spPr>
          <a:xfrm>
            <a:off x="1142976" y="1371600"/>
            <a:ext cx="6858000" cy="4754563"/>
          </a:xfrm>
        </p:spPr>
        <p:txBody>
          <a:bodyPr/>
          <a:lstStyle/>
          <a:p>
            <a:pPr>
              <a:buNone/>
            </a:pPr>
            <a:r>
              <a:rPr lang="hr-HR" sz="1400" b="1" dirty="0">
                <a:solidFill>
                  <a:srgbClr val="002060"/>
                </a:solidFill>
              </a:rPr>
              <a:t>C.12.</a:t>
            </a:r>
            <a:r>
              <a:rPr lang="hr-HR" sz="1400" dirty="0">
                <a:solidFill>
                  <a:srgbClr val="002060"/>
                </a:solidFill>
              </a:rPr>
              <a:t>	U slučaju promocije pješaka iza uobičajene oznake poteza pješaka 	dodaje se prvo slovo nove figure. Primjeri: d8Q, f8N, b1B, g1R.</a:t>
            </a:r>
          </a:p>
          <a:p>
            <a:pPr>
              <a:buNone/>
            </a:pPr>
            <a:r>
              <a:rPr lang="hr-HR" sz="1400" b="1" dirty="0">
                <a:solidFill>
                  <a:srgbClr val="002060"/>
                </a:solidFill>
              </a:rPr>
              <a:t>C.13.</a:t>
            </a:r>
            <a:r>
              <a:rPr lang="hr-HR" sz="1400" dirty="0">
                <a:solidFill>
                  <a:srgbClr val="002060"/>
                </a:solidFill>
              </a:rPr>
              <a:t>	Ponudu remija bi trebalo označiti znakom (=).</a:t>
            </a:r>
          </a:p>
          <a:p>
            <a:pPr>
              <a:buNone/>
            </a:pPr>
            <a:endParaRPr lang="hr-HR" sz="1400" dirty="0">
              <a:solidFill>
                <a:srgbClr val="002060"/>
              </a:solidFill>
            </a:endParaRPr>
          </a:p>
          <a:p>
            <a:pPr>
              <a:buNone/>
            </a:pPr>
            <a:r>
              <a:rPr lang="hr-HR" sz="1400" dirty="0">
                <a:solidFill>
                  <a:srgbClr val="002060"/>
                </a:solidFill>
              </a:rPr>
              <a:t>Važne kratice su:</a:t>
            </a:r>
          </a:p>
          <a:p>
            <a:pPr>
              <a:buNone/>
            </a:pPr>
            <a:r>
              <a:rPr lang="hr-HR" sz="1400" dirty="0">
                <a:solidFill>
                  <a:srgbClr val="002060"/>
                </a:solidFill>
              </a:rPr>
              <a:t>0-0		= rokada s topom s polja h1 ili topom s polja h8 (mala rokada)</a:t>
            </a:r>
          </a:p>
          <a:p>
            <a:pPr>
              <a:buNone/>
            </a:pPr>
            <a:r>
              <a:rPr lang="hr-HR" sz="1400" dirty="0">
                <a:solidFill>
                  <a:srgbClr val="002060"/>
                </a:solidFill>
              </a:rPr>
              <a:t>0-0-0	= rokada s topom s polja a1 ili s topom s polja a8 (velika rokada)</a:t>
            </a:r>
          </a:p>
          <a:p>
            <a:pPr>
              <a:buNone/>
            </a:pPr>
            <a:r>
              <a:rPr lang="hr-HR" sz="1400" dirty="0">
                <a:solidFill>
                  <a:srgbClr val="002060"/>
                </a:solidFill>
              </a:rPr>
              <a:t>x		= uzimanje</a:t>
            </a:r>
          </a:p>
          <a:p>
            <a:pPr>
              <a:buNone/>
            </a:pPr>
            <a:r>
              <a:rPr lang="hr-HR" sz="1400" dirty="0">
                <a:solidFill>
                  <a:srgbClr val="002060"/>
                </a:solidFill>
              </a:rPr>
              <a:t>+		= šah</a:t>
            </a:r>
          </a:p>
          <a:p>
            <a:pPr>
              <a:buNone/>
            </a:pPr>
            <a:r>
              <a:rPr lang="hr-HR" sz="1400" dirty="0">
                <a:solidFill>
                  <a:srgbClr val="002060"/>
                </a:solidFill>
              </a:rPr>
              <a:t>++ ili #	= mat</a:t>
            </a:r>
          </a:p>
          <a:p>
            <a:pPr>
              <a:buNone/>
            </a:pPr>
            <a:r>
              <a:rPr lang="hr-HR" sz="1400" dirty="0">
                <a:solidFill>
                  <a:srgbClr val="002060"/>
                </a:solidFill>
              </a:rPr>
              <a:t>e.p.		= uzimanje "en passante"</a:t>
            </a:r>
          </a:p>
          <a:p>
            <a:pPr>
              <a:buNone/>
            </a:pPr>
            <a:r>
              <a:rPr lang="hr-HR" sz="1400" dirty="0">
                <a:solidFill>
                  <a:srgbClr val="002060"/>
                </a:solidFill>
              </a:rPr>
              <a:t> </a:t>
            </a:r>
          </a:p>
          <a:p>
            <a:pPr>
              <a:buNone/>
            </a:pPr>
            <a:r>
              <a:rPr lang="hr-HR" sz="1400" b="1" dirty="0">
                <a:solidFill>
                  <a:srgbClr val="002060"/>
                </a:solidFill>
              </a:rPr>
              <a:t>Na obrascu za zapisivanje nije obavezno zapisivati šah, mat ili uzimanje.</a:t>
            </a:r>
          </a:p>
          <a:p>
            <a:pPr>
              <a:buNone/>
            </a:pPr>
            <a:r>
              <a:rPr lang="hr-HR" sz="1400" dirty="0">
                <a:solidFill>
                  <a:srgbClr val="002060"/>
                </a:solidFill>
              </a:rPr>
              <a:t> </a:t>
            </a:r>
          </a:p>
          <a:p>
            <a:pPr>
              <a:buNone/>
            </a:pPr>
            <a:r>
              <a:rPr lang="hr-HR" sz="1400" dirty="0">
                <a:solidFill>
                  <a:srgbClr val="002060"/>
                </a:solidFill>
              </a:rPr>
              <a:t>	Pokazna partija: 1. e4 e5 2. Sf3 Sf6 3. d4 exd4 4 .e5 Se4 5. Dxd4 d5 6. exd6e.p. Sxd6 7. Lg5 Sc6 8. De3+ Le7 9. Sbd2 0-0 10. 0-0-0 Te8 11. Kb1 (=)</a:t>
            </a:r>
          </a:p>
          <a:p>
            <a:pPr>
              <a:buNone/>
            </a:pPr>
            <a:r>
              <a:rPr lang="hr-HR" sz="1400" dirty="0">
                <a:solidFill>
                  <a:srgbClr val="002060"/>
                </a:solidFill>
              </a:rPr>
              <a:t> </a:t>
            </a:r>
          </a:p>
          <a:p>
            <a:pPr>
              <a:buNone/>
            </a:pPr>
            <a:r>
              <a:rPr lang="hr-HR" sz="1400" dirty="0">
                <a:solidFill>
                  <a:srgbClr val="002060"/>
                </a:solidFill>
              </a:rPr>
              <a:t> </a:t>
            </a:r>
          </a:p>
          <a:p>
            <a:pPr>
              <a:buNone/>
            </a:pPr>
            <a:endParaRPr lang="hr-HR" sz="14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66</a:t>
            </a:fld>
            <a:endParaRPr lang="hr-H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D) Igra s ubrzanim završetkom kad sudac nije nazočan</a:t>
            </a:r>
          </a:p>
        </p:txBody>
      </p:sp>
      <p:sp>
        <p:nvSpPr>
          <p:cNvPr id="3" name="Content Placeholder 2"/>
          <p:cNvSpPr>
            <a:spLocks noGrp="1"/>
          </p:cNvSpPr>
          <p:nvPr>
            <p:ph idx="1"/>
          </p:nvPr>
        </p:nvSpPr>
        <p:spPr/>
        <p:txBody>
          <a:bodyPr/>
          <a:lstStyle/>
          <a:p>
            <a:pPr>
              <a:buNone/>
            </a:pPr>
            <a:r>
              <a:rPr lang="hr-HR" sz="1600" b="1" dirty="0">
                <a:solidFill>
                  <a:srgbClr val="002060"/>
                </a:solidFill>
              </a:rPr>
              <a:t>D.1.	</a:t>
            </a:r>
            <a:r>
              <a:rPr lang="hr-HR" sz="1600" dirty="0">
                <a:solidFill>
                  <a:srgbClr val="002060"/>
                </a:solidFill>
              </a:rPr>
              <a:t>Kad se igra sukladno članku 10, igrač može reklamirati remi kad 	na satu ima manje od dvije minute i prije pada zastavice. Tim je 	partija završena. </a:t>
            </a:r>
          </a:p>
          <a:p>
            <a:pPr>
              <a:buNone/>
            </a:pPr>
            <a:r>
              <a:rPr lang="hr-HR" sz="1600" dirty="0">
                <a:solidFill>
                  <a:srgbClr val="002060"/>
                </a:solidFill>
              </a:rPr>
              <a:t>		On može reklamirati na temelju činjenice</a:t>
            </a:r>
          </a:p>
          <a:p>
            <a:pPr lvl="0">
              <a:buNone/>
            </a:pPr>
            <a:r>
              <a:rPr lang="hr-HR" sz="1600" dirty="0">
                <a:solidFill>
                  <a:srgbClr val="002060"/>
                </a:solidFill>
              </a:rPr>
              <a:t>		a)	da njegov protivnik ne može dobiti na uobičajeni 			način, ili</a:t>
            </a:r>
          </a:p>
          <a:p>
            <a:pPr lvl="0">
              <a:buNone/>
            </a:pPr>
            <a:r>
              <a:rPr lang="hr-HR" sz="1600" dirty="0">
                <a:solidFill>
                  <a:srgbClr val="002060"/>
                </a:solidFill>
              </a:rPr>
              <a:t>		b)	da njegov protivnik ne ulaže napor da dobije 			uobičajenim načinom.</a:t>
            </a:r>
          </a:p>
          <a:p>
            <a:pPr>
              <a:buNone/>
            </a:pPr>
            <a:r>
              <a:rPr lang="hr-HR" sz="1600" dirty="0">
                <a:solidFill>
                  <a:srgbClr val="002060"/>
                </a:solidFill>
              </a:rPr>
              <a:t>		U slučaju (a) igrač mora zapisati završnu poziciju i njegov 	protivnik ovjeriti potpisom.</a:t>
            </a:r>
          </a:p>
          <a:p>
            <a:pPr>
              <a:buNone/>
            </a:pPr>
            <a:r>
              <a:rPr lang="hr-HR" sz="1600" dirty="0">
                <a:solidFill>
                  <a:srgbClr val="002060"/>
                </a:solidFill>
              </a:rPr>
              <a:t>		U slučaju (b) igrač mora zapisati završnu poziciju i priložiti 	potpuno ispunjeni obrazac za zapisivanje partija. Protivnik mora 	ovjeriti i obrazac za zapisivanje partija i završnu poziciju.</a:t>
            </a:r>
          </a:p>
          <a:p>
            <a:pPr>
              <a:buNone/>
            </a:pPr>
            <a:r>
              <a:rPr lang="hr-HR" sz="1600" dirty="0">
                <a:solidFill>
                  <a:srgbClr val="002060"/>
                </a:solidFill>
              </a:rPr>
              <a:t>		Reklamacija se podnosi sucu čija je odluka konačna.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67</a:t>
            </a:fld>
            <a:endParaRPr lang="hr-H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E) Pravila za igru sa slijepim i slabovidnim osobama</a:t>
            </a:r>
          </a:p>
        </p:txBody>
      </p:sp>
      <p:sp>
        <p:nvSpPr>
          <p:cNvPr id="3" name="Content Placeholder 2"/>
          <p:cNvSpPr>
            <a:spLocks noGrp="1"/>
          </p:cNvSpPr>
          <p:nvPr>
            <p:ph idx="1"/>
          </p:nvPr>
        </p:nvSpPr>
        <p:spPr/>
        <p:txBody>
          <a:bodyPr/>
          <a:lstStyle/>
          <a:p>
            <a:pPr>
              <a:buNone/>
            </a:pPr>
            <a:r>
              <a:rPr lang="hr-HR" sz="1400" b="1" dirty="0">
                <a:solidFill>
                  <a:srgbClr val="002060"/>
                </a:solidFill>
              </a:rPr>
              <a:t>E.1.		</a:t>
            </a:r>
            <a:r>
              <a:rPr lang="hr-HR" sz="1400" dirty="0">
                <a:solidFill>
                  <a:srgbClr val="002060"/>
                </a:solidFill>
              </a:rPr>
              <a:t>Direktori turnira mogu ova pravila prilagoditi lokalnim uvjetima. U 	natjecateljskom šahu između šahista koji vide i šahista hendikepiranog 	vida ("legally blind") bilo koji od njih može zahtijevati uporabu dviju 	šahovskih ploča: obične, za igrače koji vide, te specijalne za igrače 	hendikepiranog vida. Specijalna šahovska ploča treba odgovarati 	slijedećim zahtjevima:</a:t>
            </a:r>
          </a:p>
          <a:p>
            <a:pPr lvl="0">
              <a:buNone/>
            </a:pPr>
            <a:r>
              <a:rPr lang="hr-HR" sz="1400" dirty="0">
                <a:solidFill>
                  <a:srgbClr val="002060"/>
                </a:solidFill>
              </a:rPr>
              <a:t>		a.	da su joj dimenzije najmanje  20 x 20 cm;</a:t>
            </a:r>
          </a:p>
          <a:p>
            <a:pPr lvl="0">
              <a:buNone/>
            </a:pPr>
            <a:r>
              <a:rPr lang="hr-HR" sz="1400" dirty="0">
                <a:solidFill>
                  <a:srgbClr val="002060"/>
                </a:solidFill>
              </a:rPr>
              <a:t>		b.	da su crna polja malo izdignuta;</a:t>
            </a:r>
          </a:p>
          <a:p>
            <a:pPr lvl="0">
              <a:buNone/>
            </a:pPr>
            <a:r>
              <a:rPr lang="hr-HR" sz="1400" dirty="0">
                <a:solidFill>
                  <a:srgbClr val="002060"/>
                </a:solidFill>
              </a:rPr>
              <a:t>		c.	da posjeduje rupicu za učvršćivanje na svakom polju;</a:t>
            </a:r>
          </a:p>
          <a:p>
            <a:pPr lvl="0">
              <a:buNone/>
            </a:pPr>
            <a:r>
              <a:rPr lang="hr-HR" sz="1400" dirty="0">
                <a:solidFill>
                  <a:srgbClr val="002060"/>
                </a:solidFill>
              </a:rPr>
              <a:t>		d.	da svaka figura posjeduje klin koji pristaje u rupicu za 			učvršćivanje;</a:t>
            </a:r>
          </a:p>
          <a:p>
            <a:pPr lvl="0">
              <a:buNone/>
            </a:pPr>
            <a:r>
              <a:rPr lang="hr-HR" sz="1400" dirty="0">
                <a:solidFill>
                  <a:srgbClr val="002060"/>
                </a:solidFill>
              </a:rPr>
              <a:t>		e.	da su figure tipa Staunton, i uz to crne figure posebno 			označene.</a:t>
            </a:r>
          </a:p>
          <a:p>
            <a:pPr>
              <a:buNone/>
            </a:pPr>
            <a:r>
              <a:rPr lang="hr-HR" sz="1400" b="1" dirty="0">
                <a:solidFill>
                  <a:srgbClr val="002060"/>
                </a:solidFill>
              </a:rPr>
              <a:t>E.2.</a:t>
            </a:r>
            <a:r>
              <a:rPr lang="hr-HR" sz="1400" dirty="0">
                <a:solidFill>
                  <a:srgbClr val="002060"/>
                </a:solidFill>
              </a:rPr>
              <a:t>		Igra se odvija po slijedećim pravilima:</a:t>
            </a:r>
          </a:p>
          <a:p>
            <a:pPr lvl="0">
              <a:buNone/>
            </a:pPr>
            <a:r>
              <a:rPr lang="hr-HR" sz="1400" dirty="0">
                <a:solidFill>
                  <a:srgbClr val="002060"/>
                </a:solidFill>
              </a:rPr>
              <a:t>		1.	Potezi se objavljuju razgovijetno, protivnik potez ponavlja i 		izvodi na svojoj ploči. Da bi objavljivanje poteza bilo što 			jasnije predlaže se umjesto odgovarajućih slova, čije oznake 		su primijenjene u algebarskoj šahovskoj notaciji, upotrijebiti 		slijedeća imena: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68</a:t>
            </a:fld>
            <a:endParaRPr lang="hr-H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E) Pravila za igru sa slijepim i slabovidnim osobama</a:t>
            </a:r>
          </a:p>
        </p:txBody>
      </p:sp>
      <p:sp>
        <p:nvSpPr>
          <p:cNvPr id="3" name="Content Placeholder 2"/>
          <p:cNvSpPr>
            <a:spLocks noGrp="1"/>
          </p:cNvSpPr>
          <p:nvPr>
            <p:ph idx="1"/>
          </p:nvPr>
        </p:nvSpPr>
        <p:spPr/>
        <p:txBody>
          <a:bodyPr/>
          <a:lstStyle/>
          <a:p>
            <a:pPr>
              <a:buNone/>
            </a:pPr>
            <a:r>
              <a:rPr lang="hr-HR" sz="1400" b="1" dirty="0">
                <a:solidFill>
                  <a:srgbClr val="002060"/>
                </a:solidFill>
              </a:rPr>
              <a:t>E.2.</a:t>
            </a:r>
            <a:r>
              <a:rPr lang="hr-HR" sz="1400" dirty="0">
                <a:solidFill>
                  <a:srgbClr val="002060"/>
                </a:solidFill>
              </a:rPr>
              <a:t>		…</a:t>
            </a:r>
          </a:p>
          <a:p>
            <a:pPr>
              <a:buNone/>
            </a:pPr>
            <a:r>
              <a:rPr lang="hr-HR" sz="1400" dirty="0">
                <a:solidFill>
                  <a:srgbClr val="002060"/>
                </a:solidFill>
              </a:rPr>
              <a:t>			A – Anna	B – Bella	C – Cesar	D – David	E – Eva	</a:t>
            </a:r>
          </a:p>
          <a:p>
            <a:pPr>
              <a:buNone/>
            </a:pPr>
            <a:r>
              <a:rPr lang="hr-HR" sz="1400" dirty="0">
                <a:solidFill>
                  <a:srgbClr val="002060"/>
                </a:solidFill>
              </a:rPr>
              <a:t>			F – Felix	G – Gustav	H - Hector</a:t>
            </a:r>
          </a:p>
          <a:p>
            <a:pPr>
              <a:buNone/>
            </a:pPr>
            <a:endParaRPr lang="hr-HR" sz="1400" dirty="0">
              <a:solidFill>
                <a:srgbClr val="002060"/>
              </a:solidFill>
            </a:endParaRPr>
          </a:p>
          <a:p>
            <a:pPr>
              <a:buNone/>
            </a:pPr>
            <a:r>
              <a:rPr lang="hr-HR" sz="1400" dirty="0">
                <a:solidFill>
                  <a:srgbClr val="002060"/>
                </a:solidFill>
              </a:rPr>
              <a:t>			Redovi od bijelog do crnog poprimaju njemačke brojeve:</a:t>
            </a:r>
          </a:p>
          <a:p>
            <a:pPr>
              <a:buNone/>
            </a:pPr>
            <a:r>
              <a:rPr lang="hr-HR" sz="1400" dirty="0">
                <a:solidFill>
                  <a:srgbClr val="002060"/>
                </a:solidFill>
              </a:rPr>
              <a:t>			1 – eins	2 – zwei	3 – drei	4 – vier	5 – fuenf	</a:t>
            </a:r>
          </a:p>
          <a:p>
            <a:pPr>
              <a:buNone/>
            </a:pPr>
            <a:r>
              <a:rPr lang="hr-HR" sz="1400" dirty="0">
                <a:solidFill>
                  <a:srgbClr val="002060"/>
                </a:solidFill>
              </a:rPr>
              <a:t>			6 – sechs	7 – sieben	8 - acht</a:t>
            </a:r>
          </a:p>
          <a:p>
            <a:pPr>
              <a:buNone/>
            </a:pPr>
            <a:r>
              <a:rPr lang="hr-HR" sz="1400" dirty="0">
                <a:solidFill>
                  <a:srgbClr val="002060"/>
                </a:solidFill>
              </a:rPr>
              <a:t>			Rokade se objavljuju njemačkim izrazima: "Lange Rochade" 		(velika rokada) i "Kurze Rochade" (mala rokada).</a:t>
            </a:r>
          </a:p>
          <a:p>
            <a:pPr>
              <a:buNone/>
            </a:pPr>
            <a:r>
              <a:rPr lang="hr-HR" sz="1400" dirty="0">
                <a:solidFill>
                  <a:srgbClr val="002060"/>
                </a:solidFill>
              </a:rPr>
              <a:t>			Figure nose imena: Koenig, Dame, Turm, Laeufer, Springer, 		Bauer.</a:t>
            </a:r>
          </a:p>
          <a:p>
            <a:pPr lvl="0">
              <a:buNone/>
            </a:pPr>
            <a:r>
              <a:rPr lang="hr-HR" sz="1400" dirty="0">
                <a:solidFill>
                  <a:srgbClr val="002060"/>
                </a:solidFill>
              </a:rPr>
              <a:t>		2.	Na ploči igrača hendikepiranog vida smatra se da je figura 		taknuta kad je izvađena iz rupice za učvršćivanje. </a:t>
            </a:r>
          </a:p>
          <a:p>
            <a:pPr lvl="0">
              <a:buNone/>
            </a:pPr>
            <a:r>
              <a:rPr lang="hr-HR" sz="1400" dirty="0">
                <a:solidFill>
                  <a:srgbClr val="002060"/>
                </a:solidFill>
              </a:rPr>
              <a:t>		3.	Smatra se da je potez odigran kad je:</a:t>
            </a:r>
          </a:p>
          <a:p>
            <a:pPr lvl="0">
              <a:buNone/>
            </a:pPr>
            <a:r>
              <a:rPr lang="hr-HR" sz="1400" dirty="0">
                <a:solidFill>
                  <a:srgbClr val="002060"/>
                </a:solidFill>
              </a:rPr>
              <a:t>			a)	u slučaju uzimanja, uzeta figura uklonjena s ploče 			igrača koji je na  potezu;</a:t>
            </a:r>
          </a:p>
          <a:p>
            <a:pPr lvl="0">
              <a:buNone/>
            </a:pPr>
            <a:r>
              <a:rPr lang="hr-HR" sz="1400" dirty="0">
                <a:solidFill>
                  <a:srgbClr val="002060"/>
                </a:solidFill>
              </a:rPr>
              <a:t>			b)	figura postavljena u novu rupicu za učvršćivanje;</a:t>
            </a:r>
          </a:p>
          <a:p>
            <a:pPr lvl="0">
              <a:buNone/>
            </a:pPr>
            <a:r>
              <a:rPr lang="hr-HR" sz="1400" dirty="0">
                <a:solidFill>
                  <a:srgbClr val="002060"/>
                </a:solidFill>
              </a:rPr>
              <a:t>			c)	potez objavljen.</a:t>
            </a:r>
          </a:p>
          <a:p>
            <a:pPr>
              <a:buNone/>
            </a:pPr>
            <a:r>
              <a:rPr lang="hr-HR" sz="1400" dirty="0">
                <a:solidFill>
                  <a:srgbClr val="002060"/>
                </a:solidFill>
              </a:rPr>
              <a:t>			</a:t>
            </a:r>
          </a:p>
        </p:txBody>
      </p:sp>
      <p:sp>
        <p:nvSpPr>
          <p:cNvPr id="4" name="Slide Number Placeholder 3"/>
          <p:cNvSpPr>
            <a:spLocks noGrp="1"/>
          </p:cNvSpPr>
          <p:nvPr>
            <p:ph type="sldNum" sz="quarter" idx="11"/>
          </p:nvPr>
        </p:nvSpPr>
        <p:spPr/>
        <p:txBody>
          <a:bodyPr/>
          <a:lstStyle/>
          <a:p>
            <a:fld id="{9CFA1C66-7F35-4C2B-A149-4061A2BD3423}" type="slidenum">
              <a:rPr lang="hr-HR" smtClean="0"/>
              <a:pPr/>
              <a:t>69</a:t>
            </a:fld>
            <a:endParaRPr lang="hr-H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4800" dirty="0"/>
              <a:t>Što nas danas čeka?</a:t>
            </a:r>
          </a:p>
        </p:txBody>
      </p:sp>
      <p:sp>
        <p:nvSpPr>
          <p:cNvPr id="3" name="Content Placeholder 2"/>
          <p:cNvSpPr>
            <a:spLocks noGrp="1"/>
          </p:cNvSpPr>
          <p:nvPr>
            <p:ph idx="1"/>
          </p:nvPr>
        </p:nvSpPr>
        <p:spPr/>
        <p:txBody>
          <a:bodyPr/>
          <a:lstStyle/>
          <a:p>
            <a:r>
              <a:rPr lang="hr-HR" dirty="0">
                <a:solidFill>
                  <a:srgbClr val="002060"/>
                </a:solidFill>
              </a:rPr>
              <a:t>Tema 1: Pravila, pravilnici, ustroji</a:t>
            </a:r>
          </a:p>
          <a:p>
            <a:pPr lvl="1"/>
            <a:r>
              <a:rPr lang="hr-HR" dirty="0">
                <a:solidFill>
                  <a:srgbClr val="002060"/>
                </a:solidFill>
              </a:rPr>
              <a:t>Predavač: Siniša </a:t>
            </a:r>
            <a:r>
              <a:rPr lang="hr-HR" dirty="0" err="1">
                <a:solidFill>
                  <a:srgbClr val="002060"/>
                </a:solidFill>
              </a:rPr>
              <a:t>Režek</a:t>
            </a:r>
            <a:endParaRPr lang="hr-HR" dirty="0">
              <a:solidFill>
                <a:srgbClr val="002060"/>
              </a:solidFill>
            </a:endParaRPr>
          </a:p>
          <a:p>
            <a:r>
              <a:rPr lang="hr-HR" dirty="0">
                <a:solidFill>
                  <a:srgbClr val="002060"/>
                </a:solidFill>
              </a:rPr>
              <a:t>Tema 2: Šahovski rekviziti</a:t>
            </a:r>
          </a:p>
          <a:p>
            <a:pPr lvl="1"/>
            <a:r>
              <a:rPr lang="hr-HR" dirty="0">
                <a:solidFill>
                  <a:srgbClr val="002060"/>
                </a:solidFill>
              </a:rPr>
              <a:t>Predavač: Maroje </a:t>
            </a:r>
            <a:r>
              <a:rPr lang="hr-HR" dirty="0" err="1">
                <a:solidFill>
                  <a:srgbClr val="002060"/>
                </a:solidFill>
              </a:rPr>
              <a:t>Portada</a:t>
            </a:r>
            <a:endParaRPr lang="hr-HR" dirty="0">
              <a:solidFill>
                <a:srgbClr val="002060"/>
              </a:solidFill>
            </a:endParaRPr>
          </a:p>
          <a:p>
            <a:r>
              <a:rPr lang="hr-HR" dirty="0">
                <a:solidFill>
                  <a:srgbClr val="002060"/>
                </a:solidFill>
              </a:rPr>
              <a:t>Tema 3: Swiss Manager</a:t>
            </a:r>
          </a:p>
          <a:p>
            <a:pPr lvl="1"/>
            <a:r>
              <a:rPr lang="hr-HR" dirty="0">
                <a:solidFill>
                  <a:srgbClr val="002060"/>
                </a:solidFill>
              </a:rPr>
              <a:t>Predavač: Siniša Režek</a:t>
            </a:r>
          </a:p>
        </p:txBody>
      </p:sp>
      <p:sp>
        <p:nvSpPr>
          <p:cNvPr id="4" name="Slide Number Placeholder 3"/>
          <p:cNvSpPr>
            <a:spLocks noGrp="1"/>
          </p:cNvSpPr>
          <p:nvPr>
            <p:ph type="sldNum" sz="quarter" idx="11"/>
          </p:nvPr>
        </p:nvSpPr>
        <p:spPr/>
        <p:txBody>
          <a:bodyPr/>
          <a:lstStyle/>
          <a:p>
            <a:fld id="{9CFA1C66-7F35-4C2B-A149-4061A2BD3423}" type="slidenum">
              <a:rPr lang="hr-HR" smtClean="0"/>
              <a:pPr/>
              <a:t>7</a:t>
            </a:fld>
            <a:endParaRPr lang="hr-H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E) Pravila za igru sa slijepim i slabovidnim osobama</a:t>
            </a:r>
          </a:p>
        </p:txBody>
      </p:sp>
      <p:sp>
        <p:nvSpPr>
          <p:cNvPr id="3" name="Content Placeholder 2"/>
          <p:cNvSpPr>
            <a:spLocks noGrp="1"/>
          </p:cNvSpPr>
          <p:nvPr>
            <p:ph idx="1"/>
          </p:nvPr>
        </p:nvSpPr>
        <p:spPr/>
        <p:txBody>
          <a:bodyPr/>
          <a:lstStyle/>
          <a:p>
            <a:pPr>
              <a:buNone/>
            </a:pPr>
            <a:r>
              <a:rPr lang="hr-HR" sz="1400" b="1" dirty="0">
                <a:solidFill>
                  <a:srgbClr val="002060"/>
                </a:solidFill>
              </a:rPr>
              <a:t>E.2.</a:t>
            </a:r>
            <a:r>
              <a:rPr lang="hr-HR" sz="1400" dirty="0">
                <a:solidFill>
                  <a:srgbClr val="002060"/>
                </a:solidFill>
              </a:rPr>
              <a:t>		…</a:t>
            </a:r>
          </a:p>
          <a:p>
            <a:pPr>
              <a:buNone/>
            </a:pPr>
            <a:r>
              <a:rPr lang="hr-HR" sz="1400" dirty="0">
                <a:solidFill>
                  <a:srgbClr val="002060"/>
                </a:solidFill>
              </a:rPr>
              <a:t>			Tek se tada upućuje protivnikov sat.</a:t>
            </a:r>
          </a:p>
          <a:p>
            <a:pPr>
              <a:buNone/>
            </a:pPr>
            <a:r>
              <a:rPr lang="hr-HR" sz="1400" dirty="0">
                <a:solidFill>
                  <a:srgbClr val="002060"/>
                </a:solidFill>
              </a:rPr>
              <a:t>			Za igrača koji vidi, u smislu odredbi iz stavaka 2 i 3, vrijede 		normalna pravila.</a:t>
            </a:r>
          </a:p>
          <a:p>
            <a:pPr>
              <a:buNone/>
            </a:pPr>
            <a:r>
              <a:rPr lang="hr-HR" sz="1400" dirty="0">
                <a:solidFill>
                  <a:srgbClr val="002060"/>
                </a:solidFill>
              </a:rPr>
              <a:t> 		4.	Igraču hendikepiranog vida dozvoljena je uporaba posebno 		izvedenog šahovskog sata. Takav sat posjeduje:</a:t>
            </a:r>
          </a:p>
          <a:p>
            <a:pPr lvl="0">
              <a:buNone/>
            </a:pPr>
            <a:r>
              <a:rPr lang="hr-HR" sz="1400" dirty="0">
                <a:solidFill>
                  <a:srgbClr val="002060"/>
                </a:solidFill>
              </a:rPr>
              <a:t>			a)	brojčanik, opremljen ojačanim kazaljkama, s 				jednom oznakom na svakih pet minuta, te sa 				dvije oznake na svakih 15 minuta;</a:t>
            </a:r>
          </a:p>
          <a:p>
            <a:pPr lvl="0">
              <a:buNone/>
            </a:pPr>
            <a:r>
              <a:rPr lang="hr-HR" sz="1400" dirty="0">
                <a:solidFill>
                  <a:srgbClr val="002060"/>
                </a:solidFill>
              </a:rPr>
              <a:t>			b)	zastavicu koja se može lako osjetiti. Treba paziti 			da zastavica bude tako izvedena da omogućava 			igraču da osjeti minutnu kazaljku tijekom 				posljednjih 5 minuta punog sata.</a:t>
            </a:r>
          </a:p>
          <a:p>
            <a:pPr lvl="0">
              <a:buNone/>
            </a:pPr>
            <a:r>
              <a:rPr lang="hr-HR" sz="1400" dirty="0">
                <a:solidFill>
                  <a:srgbClr val="002060"/>
                </a:solidFill>
              </a:rPr>
              <a:t>		5.	Šahist hendikepiranog vida treba partiju zapisivati Brailleovim 		pismom, običnim pismom ili je bilježiti na tonskoj vrpci.</a:t>
            </a:r>
          </a:p>
          <a:p>
            <a:pPr lvl="0">
              <a:buNone/>
            </a:pPr>
            <a:r>
              <a:rPr lang="hr-HR" sz="1400" dirty="0">
                <a:solidFill>
                  <a:srgbClr val="002060"/>
                </a:solidFill>
              </a:rPr>
              <a:t>		6.	Pogrešku nastalu u objavljivanju poteza (lapsus linguae) 			potrebno je ispraviti odmah i prije nego što je uključen 			protivnikov sat.</a:t>
            </a:r>
          </a:p>
          <a:p>
            <a:pPr>
              <a:buNone/>
            </a:pPr>
            <a:r>
              <a:rPr lang="hr-HR" sz="1400" dirty="0">
                <a:solidFill>
                  <a:srgbClr val="002060"/>
                </a:solidFill>
              </a:rPr>
              <a:t> </a:t>
            </a:r>
          </a:p>
        </p:txBody>
      </p:sp>
      <p:sp>
        <p:nvSpPr>
          <p:cNvPr id="4" name="Slide Number Placeholder 3"/>
          <p:cNvSpPr>
            <a:spLocks noGrp="1"/>
          </p:cNvSpPr>
          <p:nvPr>
            <p:ph type="sldNum" sz="quarter" idx="11"/>
          </p:nvPr>
        </p:nvSpPr>
        <p:spPr/>
        <p:txBody>
          <a:bodyPr/>
          <a:lstStyle/>
          <a:p>
            <a:fld id="{9CFA1C66-7F35-4C2B-A149-4061A2BD3423}" type="slidenum">
              <a:rPr lang="hr-HR" smtClean="0"/>
              <a:pPr/>
              <a:t>70</a:t>
            </a:fld>
            <a:endParaRPr lang="hr-H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E) Pravila za igru sa slijepim i slabovidnim osobama</a:t>
            </a:r>
          </a:p>
        </p:txBody>
      </p:sp>
      <p:sp>
        <p:nvSpPr>
          <p:cNvPr id="3" name="Content Placeholder 2"/>
          <p:cNvSpPr>
            <a:spLocks noGrp="1"/>
          </p:cNvSpPr>
          <p:nvPr>
            <p:ph idx="1"/>
          </p:nvPr>
        </p:nvSpPr>
        <p:spPr/>
        <p:txBody>
          <a:bodyPr/>
          <a:lstStyle/>
          <a:p>
            <a:pPr>
              <a:buNone/>
            </a:pPr>
            <a:r>
              <a:rPr lang="hr-HR" sz="1400" b="1" dirty="0">
                <a:solidFill>
                  <a:srgbClr val="002060"/>
                </a:solidFill>
              </a:rPr>
              <a:t>E.2.</a:t>
            </a:r>
            <a:r>
              <a:rPr lang="hr-HR" sz="1400" dirty="0">
                <a:solidFill>
                  <a:srgbClr val="002060"/>
                </a:solidFill>
              </a:rPr>
              <a:t>		…</a:t>
            </a:r>
          </a:p>
          <a:p>
            <a:pPr>
              <a:buNone/>
            </a:pPr>
            <a:r>
              <a:rPr lang="hr-HR" sz="1400" dirty="0">
                <a:solidFill>
                  <a:srgbClr val="002060"/>
                </a:solidFill>
              </a:rPr>
              <a:t>		7.	Ukoliko se u toku igre na šahovskim pločama pojave različite 		pozicije to je potrebno ispraviti uz pomoć kontrolora, te uz 		korištenje zapisa partije oba igrača. Ukoliko se zapisi ne 			razlikuju, igrač koji je zapisao ispravan, a odigrao neispravan 		potez, treba popraviti poziciju u skladu sa zapisom.</a:t>
            </a:r>
          </a:p>
          <a:p>
            <a:pPr>
              <a:buNone/>
            </a:pPr>
            <a:r>
              <a:rPr lang="hr-HR" sz="1400" dirty="0">
                <a:solidFill>
                  <a:srgbClr val="002060"/>
                </a:solidFill>
              </a:rPr>
              <a:t> 		8.	Ako se nakon pojavljivanja različitih pozicija na pločama 			utvrdi razlika i u zapisima igrača, potezi će se vratiti do 			pozicije u kojoj se zapisi oba igrača podudaraju, a kontrolor 		treba izvršiti korekcije utrošenih vremena za razmišljanje.</a:t>
            </a:r>
          </a:p>
          <a:p>
            <a:pPr lvl="0">
              <a:buNone/>
            </a:pPr>
            <a:r>
              <a:rPr lang="hr-HR" sz="1400" dirty="0">
                <a:solidFill>
                  <a:srgbClr val="002060"/>
                </a:solidFill>
              </a:rPr>
              <a:t>		9.	Šahist hendikepiranog vida ima mogućnost korištenja 			pomoćnika čije dužnosti su neke ili sve od navedenih:</a:t>
            </a:r>
          </a:p>
          <a:p>
            <a:pPr lvl="0">
              <a:buNone/>
            </a:pPr>
            <a:r>
              <a:rPr lang="hr-HR" sz="1400" dirty="0">
                <a:solidFill>
                  <a:srgbClr val="002060"/>
                </a:solidFill>
              </a:rPr>
              <a:t>			a)	povlačenje poteza na protivnikovoj ploči;</a:t>
            </a:r>
          </a:p>
          <a:p>
            <a:pPr lvl="0">
              <a:buNone/>
            </a:pPr>
            <a:r>
              <a:rPr lang="hr-HR" sz="1400" dirty="0">
                <a:solidFill>
                  <a:srgbClr val="002060"/>
                </a:solidFill>
              </a:rPr>
              <a:t>			b)	objavljivanje poteza obaju igrača;</a:t>
            </a:r>
          </a:p>
          <a:p>
            <a:pPr lvl="0">
              <a:buNone/>
            </a:pPr>
            <a:r>
              <a:rPr lang="hr-HR" sz="1400" dirty="0">
                <a:solidFill>
                  <a:srgbClr val="002060"/>
                </a:solidFill>
              </a:rPr>
              <a:t>			c)	zapisivanje poteza u formular igrača 				hendikepiranog vida, te upućivanje protivnikovog 			sata (imajući na umu stavak 3.c);</a:t>
            </a:r>
          </a:p>
          <a:p>
            <a:pPr lvl="0">
              <a:buNone/>
            </a:pPr>
            <a:r>
              <a:rPr lang="hr-HR" sz="1400" dirty="0">
                <a:solidFill>
                  <a:srgbClr val="002060"/>
                </a:solidFill>
              </a:rPr>
              <a:t>			d)	izvještavanje šahista hendikepiranog vida, samo 			na njegov zahtjev, o broju odigranih poteza i 				utrošenom vremenu obojice igrača;</a:t>
            </a:r>
          </a:p>
          <a:p>
            <a:pPr lvl="0"/>
            <a:r>
              <a:rPr lang="hr-HR" sz="1400" dirty="0">
                <a:solidFill>
                  <a:srgbClr val="002060"/>
                </a:solidFill>
              </a:rPr>
              <a:t>reklamiranje prekoračenja vremena za razmišljanje i informiranje kontrolora kad je igrač koji vidi taknuo jednu od svojih figura;</a:t>
            </a:r>
          </a:p>
          <a:p>
            <a:pPr lvl="0"/>
            <a:r>
              <a:rPr lang="hr-HR" sz="1400" dirty="0">
                <a:solidFill>
                  <a:srgbClr val="002060"/>
                </a:solidFill>
              </a:rPr>
              <a:t>obavljanje nužnih formalnosti prilikom prekida partije.</a:t>
            </a:r>
          </a:p>
          <a:p>
            <a:r>
              <a:rPr lang="hr-HR" sz="1400" dirty="0">
                <a:solidFill>
                  <a:srgbClr val="002060"/>
                </a:solidFill>
              </a:rPr>
              <a:t> </a:t>
            </a:r>
          </a:p>
          <a:p>
            <a:pPr lvl="0"/>
            <a:r>
              <a:rPr lang="hr-HR" sz="1400" dirty="0">
                <a:solidFill>
                  <a:srgbClr val="002060"/>
                </a:solidFill>
              </a:rPr>
              <a:t>Ukoliko šahist hendikepiranog vida ne zahtijeva pomoćnika igrač koji vidi može koristiti pomoćnika za obavljanje poslova navedenih u stavcima 9.a i 9.b.</a:t>
            </a:r>
          </a:p>
          <a:p>
            <a:r>
              <a:rPr lang="hr-HR" sz="1400" dirty="0">
                <a:solidFill>
                  <a:srgbClr val="002060"/>
                </a:solidFill>
              </a:rPr>
              <a:t> </a:t>
            </a:r>
          </a:p>
          <a:p>
            <a:pPr>
              <a:buNone/>
            </a:pPr>
            <a:endParaRPr lang="hr-HR" sz="1400" dirty="0">
              <a:solidFill>
                <a:srgbClr val="002060"/>
              </a:solidFill>
            </a:endParaRPr>
          </a:p>
          <a:p>
            <a:endParaRPr lang="hr-HR" sz="14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71</a:t>
            </a:fld>
            <a:endParaRPr lang="hr-H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E) Pravila za igru sa slijepim i slabovidnim osobama</a:t>
            </a:r>
          </a:p>
        </p:txBody>
      </p:sp>
      <p:sp>
        <p:nvSpPr>
          <p:cNvPr id="3" name="Content Placeholder 2"/>
          <p:cNvSpPr>
            <a:spLocks noGrp="1"/>
          </p:cNvSpPr>
          <p:nvPr>
            <p:ph idx="1"/>
          </p:nvPr>
        </p:nvSpPr>
        <p:spPr/>
        <p:txBody>
          <a:bodyPr/>
          <a:lstStyle/>
          <a:p>
            <a:pPr>
              <a:buNone/>
            </a:pPr>
            <a:r>
              <a:rPr lang="hr-HR" sz="1800" b="1" dirty="0">
                <a:solidFill>
                  <a:srgbClr val="002060"/>
                </a:solidFill>
              </a:rPr>
              <a:t>E.2.</a:t>
            </a:r>
            <a:r>
              <a:rPr lang="hr-HR" sz="1800" dirty="0">
                <a:solidFill>
                  <a:srgbClr val="002060"/>
                </a:solidFill>
              </a:rPr>
              <a:t>	…</a:t>
            </a:r>
          </a:p>
          <a:p>
            <a:pPr>
              <a:buNone/>
            </a:pPr>
            <a:r>
              <a:rPr lang="hr-HR" sz="1800" dirty="0">
                <a:solidFill>
                  <a:srgbClr val="002060"/>
                </a:solidFill>
              </a:rPr>
              <a:t>			e)	reklamiranje prekoračenja vremena za 			razmišljanje i informiranje kontrolora 			kad je igrač koji vidi taknuo jednu od 			svojih figura;</a:t>
            </a:r>
          </a:p>
          <a:p>
            <a:pPr lvl="0">
              <a:buNone/>
            </a:pPr>
            <a:r>
              <a:rPr lang="hr-HR" sz="1800" dirty="0">
                <a:solidFill>
                  <a:srgbClr val="002060"/>
                </a:solidFill>
              </a:rPr>
              <a:t>			f)	obavljanje nužnih formalnosti prilikom 			prekida partije.</a:t>
            </a:r>
          </a:p>
          <a:p>
            <a:pPr lvl="0">
              <a:buNone/>
            </a:pPr>
            <a:r>
              <a:rPr lang="hr-HR" sz="1800" dirty="0">
                <a:solidFill>
                  <a:srgbClr val="002060"/>
                </a:solidFill>
              </a:rPr>
              <a:t>		10.	Ukoliko šahist hendikepiranog vida ne zahtijeva 		pomoćnika igrač koji vidi može koristiti 			pomoćnika za obavljanje poslova navedenih u 		stavcima 9.a i 9.b.</a:t>
            </a:r>
          </a:p>
          <a:p>
            <a:pPr>
              <a:buNone/>
            </a:pPr>
            <a:endParaRPr lang="hr-HR" sz="1800" dirty="0">
              <a:solidFill>
                <a:srgbClr val="002060"/>
              </a:solidFill>
            </a:endParaRPr>
          </a:p>
        </p:txBody>
      </p:sp>
      <p:sp>
        <p:nvSpPr>
          <p:cNvPr id="4" name="Slide Number Placeholder 3"/>
          <p:cNvSpPr>
            <a:spLocks noGrp="1"/>
          </p:cNvSpPr>
          <p:nvPr>
            <p:ph type="sldNum" sz="quarter" idx="11"/>
          </p:nvPr>
        </p:nvSpPr>
        <p:spPr/>
        <p:txBody>
          <a:bodyPr/>
          <a:lstStyle/>
          <a:p>
            <a:fld id="{9CFA1C66-7F35-4C2B-A149-4061A2BD3423}" type="slidenum">
              <a:rPr lang="hr-HR" smtClean="0"/>
              <a:pPr/>
              <a:t>72</a:t>
            </a:fld>
            <a:endParaRPr lang="hr-H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4800" dirty="0"/>
              <a:t>Pravila šaha FIDE</a:t>
            </a:r>
          </a:p>
        </p:txBody>
      </p:sp>
      <p:sp>
        <p:nvSpPr>
          <p:cNvPr id="3" name="Content Placeholder 2"/>
          <p:cNvSpPr>
            <a:spLocks noGrp="1"/>
          </p:cNvSpPr>
          <p:nvPr>
            <p:ph idx="1"/>
          </p:nvPr>
        </p:nvSpPr>
        <p:spPr/>
        <p:txBody>
          <a:bodyPr/>
          <a:lstStyle/>
          <a:p>
            <a:r>
              <a:rPr lang="hr-HR" dirty="0">
                <a:solidFill>
                  <a:srgbClr val="002060"/>
                </a:solidFill>
              </a:rPr>
              <a:t>Pravila šaha FIDE još sadržavaju:</a:t>
            </a:r>
          </a:p>
          <a:p>
            <a:pPr>
              <a:buNone/>
            </a:pPr>
            <a:r>
              <a:rPr lang="hr-HR" dirty="0">
                <a:solidFill>
                  <a:srgbClr val="002060"/>
                </a:solidFill>
              </a:rPr>
              <a:t>		Dodatak F: Pravila “Chess960” 	varijante šaha</a:t>
            </a:r>
          </a:p>
          <a:p>
            <a:pPr>
              <a:buNone/>
            </a:pPr>
            <a:r>
              <a:rPr lang="hr-HR" dirty="0">
                <a:solidFill>
                  <a:srgbClr val="002060"/>
                </a:solidFill>
              </a:rPr>
              <a:t>		Kratke upute u slučaju da treba 	prekinuti partiju</a:t>
            </a:r>
          </a:p>
        </p:txBody>
      </p:sp>
      <p:sp>
        <p:nvSpPr>
          <p:cNvPr id="4" name="Slide Number Placeholder 3"/>
          <p:cNvSpPr>
            <a:spLocks noGrp="1"/>
          </p:cNvSpPr>
          <p:nvPr>
            <p:ph type="sldNum" sz="quarter" idx="11"/>
          </p:nvPr>
        </p:nvSpPr>
        <p:spPr/>
        <p:txBody>
          <a:bodyPr/>
          <a:lstStyle/>
          <a:p>
            <a:fld id="{9CFA1C66-7F35-4C2B-A149-4061A2BD3423}" type="slidenum">
              <a:rPr lang="hr-HR" smtClean="0"/>
              <a:pPr/>
              <a:t>73</a:t>
            </a:fld>
            <a:endParaRPr lang="hr-H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2786058"/>
            <a:ext cx="7772400" cy="1362075"/>
          </a:xfrm>
        </p:spPr>
        <p:txBody>
          <a:bodyPr/>
          <a:lstStyle/>
          <a:p>
            <a:pPr algn="ctr"/>
            <a:r>
              <a:rPr lang="hr-HR" dirty="0"/>
              <a:t>Digitalni šahovski sat</a:t>
            </a:r>
          </a:p>
        </p:txBody>
      </p:sp>
      <p:sp>
        <p:nvSpPr>
          <p:cNvPr id="3" name="Text Placeholder 2"/>
          <p:cNvSpPr>
            <a:spLocks noGrp="1"/>
          </p:cNvSpPr>
          <p:nvPr>
            <p:ph type="body" idx="1"/>
          </p:nvPr>
        </p:nvSpPr>
        <p:spPr>
          <a:xfrm>
            <a:off x="642910" y="1142984"/>
            <a:ext cx="7772400" cy="785807"/>
          </a:xfrm>
        </p:spPr>
        <p:txBody>
          <a:bodyPr/>
          <a:lstStyle/>
          <a:p>
            <a:pPr algn="ctr"/>
            <a:r>
              <a:rPr lang="hr-HR" dirty="0"/>
              <a:t>Dan 2; Praktični dio</a:t>
            </a:r>
          </a:p>
        </p:txBody>
      </p:sp>
      <p:sp>
        <p:nvSpPr>
          <p:cNvPr id="4" name="Slide Number Placeholder 3"/>
          <p:cNvSpPr>
            <a:spLocks noGrp="1"/>
          </p:cNvSpPr>
          <p:nvPr>
            <p:ph type="sldNum" sz="quarter" idx="11"/>
          </p:nvPr>
        </p:nvSpPr>
        <p:spPr/>
        <p:txBody>
          <a:bodyPr/>
          <a:lstStyle/>
          <a:p>
            <a:fld id="{9CFA1C66-7F35-4C2B-A149-4061A2BD3423}" type="slidenum">
              <a:rPr lang="hr-HR" smtClean="0"/>
              <a:pPr/>
              <a:t>74</a:t>
            </a:fld>
            <a:endParaRPr lang="hr-H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3600" dirty="0"/>
              <a:t>Neki digitalni šahovski satovi</a:t>
            </a:r>
          </a:p>
        </p:txBody>
      </p:sp>
      <p:sp>
        <p:nvSpPr>
          <p:cNvPr id="3" name="Content Placeholder 2"/>
          <p:cNvSpPr>
            <a:spLocks noGrp="1"/>
          </p:cNvSpPr>
          <p:nvPr>
            <p:ph idx="1"/>
          </p:nvPr>
        </p:nvSpPr>
        <p:spPr/>
        <p:txBody>
          <a:bodyPr/>
          <a:lstStyle/>
          <a:p>
            <a:r>
              <a:rPr lang="hr-HR" dirty="0">
                <a:solidFill>
                  <a:srgbClr val="002060"/>
                </a:solidFill>
              </a:rPr>
              <a:t>Digitalni šahovski sat DGT</a:t>
            </a:r>
          </a:p>
          <a:p>
            <a:pPr lvl="1"/>
            <a:r>
              <a:rPr lang="hr-HR" dirty="0">
                <a:solidFill>
                  <a:srgbClr val="002060"/>
                </a:solidFill>
              </a:rPr>
              <a:t>DGT 2000 – stariji model</a:t>
            </a:r>
          </a:p>
          <a:p>
            <a:pPr lvl="1"/>
            <a:r>
              <a:rPr lang="hr-HR" dirty="0">
                <a:solidFill>
                  <a:srgbClr val="002060"/>
                </a:solidFill>
              </a:rPr>
              <a:t>DGT 2010 – noviji model</a:t>
            </a:r>
          </a:p>
          <a:p>
            <a:r>
              <a:rPr lang="hr-HR" dirty="0">
                <a:solidFill>
                  <a:srgbClr val="002060"/>
                </a:solidFill>
              </a:rPr>
              <a:t>Digitalni šahovski sat “Silver”</a:t>
            </a:r>
          </a:p>
          <a:p>
            <a:r>
              <a:rPr lang="hr-HR" dirty="0">
                <a:solidFill>
                  <a:srgbClr val="002060"/>
                </a:solidFill>
              </a:rPr>
              <a:t>Digitalni šahovski sat “Easy”</a:t>
            </a:r>
          </a:p>
        </p:txBody>
      </p:sp>
      <p:sp>
        <p:nvSpPr>
          <p:cNvPr id="4" name="Slide Number Placeholder 3"/>
          <p:cNvSpPr>
            <a:spLocks noGrp="1"/>
          </p:cNvSpPr>
          <p:nvPr>
            <p:ph type="sldNum" sz="quarter" idx="11"/>
          </p:nvPr>
        </p:nvSpPr>
        <p:spPr/>
        <p:txBody>
          <a:bodyPr/>
          <a:lstStyle/>
          <a:p>
            <a:fld id="{9CFA1C66-7F35-4C2B-A149-4061A2BD3423}" type="slidenum">
              <a:rPr lang="hr-HR" smtClean="0"/>
              <a:pPr/>
              <a:t>75</a:t>
            </a:fld>
            <a:endParaRPr lang="hr-H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400" dirty="0"/>
              <a:t>DIGITALNI ŠAHOVSKI SAT “DGT 2000”</a:t>
            </a:r>
          </a:p>
        </p:txBody>
      </p:sp>
      <p:sp>
        <p:nvSpPr>
          <p:cNvPr id="4" name="Slide Number Placeholder 3"/>
          <p:cNvSpPr>
            <a:spLocks noGrp="1"/>
          </p:cNvSpPr>
          <p:nvPr>
            <p:ph type="sldNum" sz="quarter" idx="11"/>
          </p:nvPr>
        </p:nvSpPr>
        <p:spPr/>
        <p:txBody>
          <a:bodyPr/>
          <a:lstStyle/>
          <a:p>
            <a:fld id="{9CFA1C66-7F35-4C2B-A149-4061A2BD3423}" type="slidenum">
              <a:rPr lang="hr-HR" smtClean="0"/>
              <a:pPr/>
              <a:t>76</a:t>
            </a:fld>
            <a:endParaRPr lang="hr-HR"/>
          </a:p>
        </p:txBody>
      </p:sp>
      <p:pic>
        <p:nvPicPr>
          <p:cNvPr id="5" name="Content Placeholder 4" descr="Sahovski_sat_dgt2000"/>
          <p:cNvPicPr>
            <a:picLocks noGrp="1" noChangeAspect="1" noChangeArrowheads="1"/>
          </p:cNvPicPr>
          <p:nvPr>
            <p:ph idx="1"/>
          </p:nvPr>
        </p:nvPicPr>
        <p:blipFill>
          <a:blip r:embed="rId2"/>
          <a:srcRect/>
          <a:stretch>
            <a:fillRect/>
          </a:stretch>
        </p:blipFill>
        <p:spPr bwMode="auto">
          <a:xfrm>
            <a:off x="1142976" y="1214422"/>
            <a:ext cx="6858000" cy="4430168"/>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400" dirty="0"/>
              <a:t>DIGITALNI ŠAHOVSKI SAT “DGT 2010”</a:t>
            </a:r>
          </a:p>
        </p:txBody>
      </p:sp>
      <p:sp>
        <p:nvSpPr>
          <p:cNvPr id="4" name="Slide Number Placeholder 3"/>
          <p:cNvSpPr>
            <a:spLocks noGrp="1"/>
          </p:cNvSpPr>
          <p:nvPr>
            <p:ph type="sldNum" sz="quarter" idx="11"/>
          </p:nvPr>
        </p:nvSpPr>
        <p:spPr/>
        <p:txBody>
          <a:bodyPr/>
          <a:lstStyle/>
          <a:p>
            <a:fld id="{9CFA1C66-7F35-4C2B-A149-4061A2BD3423}" type="slidenum">
              <a:rPr lang="hr-HR" smtClean="0"/>
              <a:pPr/>
              <a:t>77</a:t>
            </a:fld>
            <a:endParaRPr lang="hr-HR"/>
          </a:p>
        </p:txBody>
      </p:sp>
      <p:pic>
        <p:nvPicPr>
          <p:cNvPr id="7" name="Content Placeholder 6" descr="dgt_2010.gif"/>
          <p:cNvPicPr>
            <a:picLocks noGrp="1" noChangeAspect="1"/>
          </p:cNvPicPr>
          <p:nvPr>
            <p:ph idx="1"/>
          </p:nvPr>
        </p:nvPicPr>
        <p:blipFill>
          <a:blip r:embed="rId2"/>
          <a:stretch>
            <a:fillRect/>
          </a:stretch>
        </p:blipFill>
        <p:spPr>
          <a:xfrm>
            <a:off x="959938" y="1733963"/>
            <a:ext cx="7183962" cy="4052491"/>
          </a:xfr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400" dirty="0"/>
              <a:t>DIGITALNI ŠAHOVSKI SAT “SILVER”</a:t>
            </a:r>
          </a:p>
        </p:txBody>
      </p:sp>
      <p:sp>
        <p:nvSpPr>
          <p:cNvPr id="4" name="Slide Number Placeholder 3"/>
          <p:cNvSpPr>
            <a:spLocks noGrp="1"/>
          </p:cNvSpPr>
          <p:nvPr>
            <p:ph type="sldNum" sz="quarter" idx="11"/>
          </p:nvPr>
        </p:nvSpPr>
        <p:spPr/>
        <p:txBody>
          <a:bodyPr/>
          <a:lstStyle/>
          <a:p>
            <a:fld id="{9CFA1C66-7F35-4C2B-A149-4061A2BD3423}" type="slidenum">
              <a:rPr lang="hr-HR" smtClean="0"/>
              <a:pPr/>
              <a:t>78</a:t>
            </a:fld>
            <a:endParaRPr lang="hr-HR"/>
          </a:p>
        </p:txBody>
      </p:sp>
      <p:pic>
        <p:nvPicPr>
          <p:cNvPr id="5" name="Content Placeholder 4" descr="http://www.sah-obz.hr/www_sah_obz/sudacki_files/sat_.jpg"/>
          <p:cNvPicPr>
            <a:picLocks noGrp="1" noChangeAspect="1" noChangeArrowheads="1"/>
          </p:cNvPicPr>
          <p:nvPr>
            <p:ph idx="1"/>
          </p:nvPr>
        </p:nvPicPr>
        <p:blipFill>
          <a:blip r:embed="rId2" r:link="rId3"/>
          <a:srcRect/>
          <a:stretch>
            <a:fillRect/>
          </a:stretch>
        </p:blipFill>
        <p:spPr bwMode="auto">
          <a:xfrm>
            <a:off x="1031816" y="1142984"/>
            <a:ext cx="7074845" cy="4857784"/>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2800" dirty="0"/>
              <a:t>DIGITALNI ŠAHOVSKI SAT “EASY”</a:t>
            </a:r>
          </a:p>
        </p:txBody>
      </p:sp>
      <p:sp>
        <p:nvSpPr>
          <p:cNvPr id="4" name="Slide Number Placeholder 3"/>
          <p:cNvSpPr>
            <a:spLocks noGrp="1"/>
          </p:cNvSpPr>
          <p:nvPr>
            <p:ph type="sldNum" sz="quarter" idx="11"/>
          </p:nvPr>
        </p:nvSpPr>
        <p:spPr/>
        <p:txBody>
          <a:bodyPr/>
          <a:lstStyle/>
          <a:p>
            <a:fld id="{9CFA1C66-7F35-4C2B-A149-4061A2BD3423}" type="slidenum">
              <a:rPr lang="hr-HR" smtClean="0"/>
              <a:pPr/>
              <a:t>79</a:t>
            </a:fld>
            <a:endParaRPr lang="hr-HR"/>
          </a:p>
        </p:txBody>
      </p:sp>
      <p:pic>
        <p:nvPicPr>
          <p:cNvPr id="5" name="Content Placeholder 4"/>
          <p:cNvPicPr>
            <a:picLocks noGrp="1" noChangeAspect="1" noChangeArrowheads="1"/>
          </p:cNvPicPr>
          <p:nvPr>
            <p:ph idx="1"/>
          </p:nvPr>
        </p:nvPicPr>
        <p:blipFill>
          <a:blip r:embed="rId2"/>
          <a:srcRect/>
          <a:stretch>
            <a:fillRect/>
          </a:stretch>
        </p:blipFill>
        <p:spPr bwMode="auto">
          <a:xfrm>
            <a:off x="1071538" y="1285860"/>
            <a:ext cx="6939647" cy="449489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Sudačke titule</a:t>
            </a:r>
          </a:p>
        </p:txBody>
      </p:sp>
      <p:sp>
        <p:nvSpPr>
          <p:cNvPr id="3" name="Content Placeholder 2"/>
          <p:cNvSpPr>
            <a:spLocks noGrp="1"/>
          </p:cNvSpPr>
          <p:nvPr>
            <p:ph idx="1"/>
          </p:nvPr>
        </p:nvSpPr>
        <p:spPr/>
        <p:txBody>
          <a:bodyPr/>
          <a:lstStyle/>
          <a:p>
            <a:r>
              <a:rPr lang="hr-HR" dirty="0">
                <a:solidFill>
                  <a:srgbClr val="002060"/>
                </a:solidFill>
              </a:rPr>
              <a:t>Klupski šahovski sudac</a:t>
            </a:r>
          </a:p>
          <a:p>
            <a:r>
              <a:rPr lang="hr-HR" dirty="0">
                <a:solidFill>
                  <a:srgbClr val="002060"/>
                </a:solidFill>
              </a:rPr>
              <a:t>Županijski šahovski sudac</a:t>
            </a:r>
          </a:p>
          <a:p>
            <a:endParaRPr lang="hr-HR" dirty="0">
              <a:solidFill>
                <a:srgbClr val="002060"/>
              </a:solidFill>
            </a:endParaRPr>
          </a:p>
          <a:p>
            <a:r>
              <a:rPr lang="hr-HR" dirty="0">
                <a:solidFill>
                  <a:srgbClr val="002060"/>
                </a:solidFill>
              </a:rPr>
              <a:t>Državni šahovski sudac		(NA)</a:t>
            </a:r>
          </a:p>
          <a:p>
            <a:r>
              <a:rPr lang="hr-HR" dirty="0">
                <a:solidFill>
                  <a:srgbClr val="002060"/>
                </a:solidFill>
              </a:rPr>
              <a:t>FIDE šahovski sudac			(FA)</a:t>
            </a:r>
          </a:p>
          <a:p>
            <a:r>
              <a:rPr lang="hr-HR" dirty="0">
                <a:solidFill>
                  <a:srgbClr val="002060"/>
                </a:solidFill>
              </a:rPr>
              <a:t>Međunarodni šahovski sudac	(IA)</a:t>
            </a:r>
          </a:p>
        </p:txBody>
      </p:sp>
      <p:sp>
        <p:nvSpPr>
          <p:cNvPr id="4" name="Slide Number Placeholder 3"/>
          <p:cNvSpPr>
            <a:spLocks noGrp="1"/>
          </p:cNvSpPr>
          <p:nvPr>
            <p:ph type="sldNum" sz="quarter" idx="11"/>
          </p:nvPr>
        </p:nvSpPr>
        <p:spPr/>
        <p:txBody>
          <a:bodyPr/>
          <a:lstStyle/>
          <a:p>
            <a:fld id="{9CFA1C66-7F35-4C2B-A149-4061A2BD3423}" type="slidenum">
              <a:rPr lang="hr-HR" smtClean="0"/>
              <a:pPr/>
              <a:t>8</a:t>
            </a:fld>
            <a:endParaRPr lang="hr-H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2786058"/>
            <a:ext cx="7772400" cy="1362075"/>
          </a:xfrm>
        </p:spPr>
        <p:txBody>
          <a:bodyPr/>
          <a:lstStyle/>
          <a:p>
            <a:pPr algn="ctr"/>
            <a:r>
              <a:rPr lang="hr-HR" dirty="0"/>
              <a:t>Turnirski sustavi</a:t>
            </a:r>
          </a:p>
        </p:txBody>
      </p:sp>
      <p:sp>
        <p:nvSpPr>
          <p:cNvPr id="3" name="Text Placeholder 2"/>
          <p:cNvSpPr>
            <a:spLocks noGrp="1"/>
          </p:cNvSpPr>
          <p:nvPr>
            <p:ph type="body" idx="1"/>
          </p:nvPr>
        </p:nvSpPr>
        <p:spPr>
          <a:xfrm>
            <a:off x="642910" y="1142984"/>
            <a:ext cx="7772400" cy="785807"/>
          </a:xfrm>
        </p:spPr>
        <p:txBody>
          <a:bodyPr/>
          <a:lstStyle/>
          <a:p>
            <a:pPr algn="ctr"/>
            <a:r>
              <a:rPr lang="hr-HR" dirty="0"/>
              <a:t>Dan 2; Tema 4:</a:t>
            </a:r>
          </a:p>
        </p:txBody>
      </p:sp>
      <p:sp>
        <p:nvSpPr>
          <p:cNvPr id="4" name="Slide Number Placeholder 3"/>
          <p:cNvSpPr>
            <a:spLocks noGrp="1"/>
          </p:cNvSpPr>
          <p:nvPr>
            <p:ph type="sldNum" sz="quarter" idx="11"/>
          </p:nvPr>
        </p:nvSpPr>
        <p:spPr/>
        <p:txBody>
          <a:bodyPr/>
          <a:lstStyle/>
          <a:p>
            <a:fld id="{9CFA1C66-7F35-4C2B-A149-4061A2BD3423}" type="slidenum">
              <a:rPr lang="hr-HR" smtClean="0"/>
              <a:pPr/>
              <a:t>80</a:t>
            </a:fld>
            <a:endParaRPr lang="hr-H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28" y="1142984"/>
            <a:ext cx="6172200" cy="762000"/>
          </a:xfrm>
        </p:spPr>
        <p:txBody>
          <a:bodyPr/>
          <a:lstStyle/>
          <a:p>
            <a:r>
              <a:rPr lang="hr-HR" sz="3200" dirty="0"/>
              <a:t>VRSTE TURNIRSKIH SUSTAVA</a:t>
            </a:r>
          </a:p>
        </p:txBody>
      </p:sp>
      <p:sp>
        <p:nvSpPr>
          <p:cNvPr id="3" name="Content Placeholder 2"/>
          <p:cNvSpPr>
            <a:spLocks noGrp="1"/>
          </p:cNvSpPr>
          <p:nvPr>
            <p:ph idx="1"/>
          </p:nvPr>
        </p:nvSpPr>
        <p:spPr>
          <a:xfrm>
            <a:off x="1142976" y="2103437"/>
            <a:ext cx="6858000" cy="3040075"/>
          </a:xfrm>
        </p:spPr>
        <p:txBody>
          <a:bodyPr/>
          <a:lstStyle/>
          <a:p>
            <a:pPr marL="514350" indent="-514350">
              <a:buAutoNum type="arabicPeriod"/>
            </a:pPr>
            <a:r>
              <a:rPr lang="hr-HR" dirty="0">
                <a:solidFill>
                  <a:srgbClr val="002060"/>
                </a:solidFill>
              </a:rPr>
              <a:t>Kružni sustav</a:t>
            </a:r>
          </a:p>
          <a:p>
            <a:pPr marL="514350" indent="-514350">
              <a:buAutoNum type="arabicPeriod"/>
            </a:pPr>
            <a:r>
              <a:rPr lang="hr-HR" dirty="0">
                <a:solidFill>
                  <a:srgbClr val="002060"/>
                </a:solidFill>
              </a:rPr>
              <a:t>Ševeninški sustav</a:t>
            </a:r>
          </a:p>
          <a:p>
            <a:pPr marL="514350" indent="-514350">
              <a:buAutoNum type="arabicPeriod"/>
            </a:pPr>
            <a:r>
              <a:rPr lang="hr-HR" dirty="0">
                <a:solidFill>
                  <a:srgbClr val="002060"/>
                </a:solidFill>
              </a:rPr>
              <a:t>Eliminacijski (kup) sustavi</a:t>
            </a:r>
          </a:p>
          <a:p>
            <a:pPr marL="514350" indent="-514350">
              <a:buAutoNum type="arabicPeriod"/>
            </a:pPr>
            <a:r>
              <a:rPr lang="hr-HR" dirty="0">
                <a:solidFill>
                  <a:srgbClr val="002060"/>
                </a:solidFill>
              </a:rPr>
              <a:t>Švicarski sustav</a:t>
            </a:r>
          </a:p>
        </p:txBody>
      </p:sp>
      <p:sp>
        <p:nvSpPr>
          <p:cNvPr id="4" name="Slide Number Placeholder 3"/>
          <p:cNvSpPr>
            <a:spLocks noGrp="1"/>
          </p:cNvSpPr>
          <p:nvPr>
            <p:ph type="sldNum" sz="quarter" idx="11"/>
          </p:nvPr>
        </p:nvSpPr>
        <p:spPr/>
        <p:txBody>
          <a:bodyPr/>
          <a:lstStyle/>
          <a:p>
            <a:fld id="{9CFA1C66-7F35-4C2B-A149-4061A2BD3423}" type="slidenum">
              <a:rPr lang="hr-HR" smtClean="0"/>
              <a:pPr/>
              <a:t>81</a:t>
            </a:fld>
            <a:endParaRPr lang="hr-H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964"/>
          <p:cNvSpPr>
            <a:spLocks noGrp="1" noChangeArrowheads="1"/>
          </p:cNvSpPr>
          <p:nvPr>
            <p:ph type="title"/>
          </p:nvPr>
        </p:nvSpPr>
        <p:spPr/>
        <p:txBody>
          <a:bodyPr/>
          <a:lstStyle/>
          <a:p>
            <a:pPr>
              <a:defRPr/>
            </a:pPr>
            <a:r>
              <a:rPr lang="hr-HR" dirty="0">
                <a:solidFill>
                  <a:schemeClr val="tx1"/>
                </a:solidFill>
                <a:latin typeface="Arial" pitchFamily="34" charset="0"/>
                <a:cs typeface="Arial" pitchFamily="34" charset="0"/>
              </a:rPr>
              <a:t>Kružni sustav</a:t>
            </a:r>
          </a:p>
        </p:txBody>
      </p:sp>
      <p:graphicFrame>
        <p:nvGraphicFramePr>
          <p:cNvPr id="136136" name="Group 968"/>
          <p:cNvGraphicFramePr>
            <a:graphicFrameLocks noGrp="1"/>
          </p:cNvGraphicFramePr>
          <p:nvPr>
            <p:ph idx="1"/>
          </p:nvPr>
        </p:nvGraphicFramePr>
        <p:xfrm>
          <a:off x="1000096" y="1611584"/>
          <a:ext cx="7210424" cy="3658921"/>
        </p:xfrm>
        <a:graphic>
          <a:graphicData uri="http://schemas.openxmlformats.org/drawingml/2006/table">
            <a:tbl>
              <a:tblPr/>
              <a:tblGrid>
                <a:gridCol w="357194">
                  <a:extLst>
                    <a:ext uri="{9D8B030D-6E8A-4147-A177-3AD203B41FA5}">
                      <a16:colId xmlns:a16="http://schemas.microsoft.com/office/drawing/2014/main" val="20000"/>
                    </a:ext>
                  </a:extLst>
                </a:gridCol>
                <a:gridCol w="889320">
                  <a:extLst>
                    <a:ext uri="{9D8B030D-6E8A-4147-A177-3AD203B41FA5}">
                      <a16:colId xmlns:a16="http://schemas.microsoft.com/office/drawing/2014/main" val="20001"/>
                    </a:ext>
                  </a:extLst>
                </a:gridCol>
                <a:gridCol w="417430">
                  <a:extLst>
                    <a:ext uri="{9D8B030D-6E8A-4147-A177-3AD203B41FA5}">
                      <a16:colId xmlns:a16="http://schemas.microsoft.com/office/drawing/2014/main" val="20002"/>
                    </a:ext>
                  </a:extLst>
                </a:gridCol>
                <a:gridCol w="554648">
                  <a:extLst>
                    <a:ext uri="{9D8B030D-6E8A-4147-A177-3AD203B41FA5}">
                      <a16:colId xmlns:a16="http://schemas.microsoft.com/office/drawing/2014/main" val="20003"/>
                    </a:ext>
                  </a:extLst>
                </a:gridCol>
                <a:gridCol w="554648">
                  <a:extLst>
                    <a:ext uri="{9D8B030D-6E8A-4147-A177-3AD203B41FA5}">
                      <a16:colId xmlns:a16="http://schemas.microsoft.com/office/drawing/2014/main" val="20004"/>
                    </a:ext>
                  </a:extLst>
                </a:gridCol>
                <a:gridCol w="554648">
                  <a:extLst>
                    <a:ext uri="{9D8B030D-6E8A-4147-A177-3AD203B41FA5}">
                      <a16:colId xmlns:a16="http://schemas.microsoft.com/office/drawing/2014/main" val="20005"/>
                    </a:ext>
                  </a:extLst>
                </a:gridCol>
                <a:gridCol w="554648">
                  <a:extLst>
                    <a:ext uri="{9D8B030D-6E8A-4147-A177-3AD203B41FA5}">
                      <a16:colId xmlns:a16="http://schemas.microsoft.com/office/drawing/2014/main" val="20006"/>
                    </a:ext>
                  </a:extLst>
                </a:gridCol>
                <a:gridCol w="554648">
                  <a:extLst>
                    <a:ext uri="{9D8B030D-6E8A-4147-A177-3AD203B41FA5}">
                      <a16:colId xmlns:a16="http://schemas.microsoft.com/office/drawing/2014/main" val="20007"/>
                    </a:ext>
                  </a:extLst>
                </a:gridCol>
                <a:gridCol w="554648">
                  <a:extLst>
                    <a:ext uri="{9D8B030D-6E8A-4147-A177-3AD203B41FA5}">
                      <a16:colId xmlns:a16="http://schemas.microsoft.com/office/drawing/2014/main" val="20008"/>
                    </a:ext>
                  </a:extLst>
                </a:gridCol>
                <a:gridCol w="554648">
                  <a:extLst>
                    <a:ext uri="{9D8B030D-6E8A-4147-A177-3AD203B41FA5}">
                      <a16:colId xmlns:a16="http://schemas.microsoft.com/office/drawing/2014/main" val="20009"/>
                    </a:ext>
                  </a:extLst>
                </a:gridCol>
                <a:gridCol w="554648">
                  <a:extLst>
                    <a:ext uri="{9D8B030D-6E8A-4147-A177-3AD203B41FA5}">
                      <a16:colId xmlns:a16="http://schemas.microsoft.com/office/drawing/2014/main" val="20010"/>
                    </a:ext>
                  </a:extLst>
                </a:gridCol>
                <a:gridCol w="554648">
                  <a:extLst>
                    <a:ext uri="{9D8B030D-6E8A-4147-A177-3AD203B41FA5}">
                      <a16:colId xmlns:a16="http://schemas.microsoft.com/office/drawing/2014/main" val="20011"/>
                    </a:ext>
                  </a:extLst>
                </a:gridCol>
                <a:gridCol w="554648">
                  <a:extLst>
                    <a:ext uri="{9D8B030D-6E8A-4147-A177-3AD203B41FA5}">
                      <a16:colId xmlns:a16="http://schemas.microsoft.com/office/drawing/2014/main" val="20012"/>
                    </a:ext>
                  </a:extLst>
                </a:gridCol>
              </a:tblGrid>
              <a:tr h="915721">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Prezime</a:t>
                      </a:r>
                      <a:endParaRPr kumimoji="0" lang="hr-HR" sz="12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Bod</a:t>
                      </a:r>
                      <a:endParaRPr kumimoji="0" lang="hr-HR" sz="12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64030">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O</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4030">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O</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64030">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O</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4030">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O</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64030">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O</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64030">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O</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64030">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O</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64030">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O</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64030">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O</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64030">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O</a:t>
                      </a:r>
                      <a:endParaRPr kumimoji="0" lang="hr-HR" sz="12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2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a:defRPr/>
            </a:pPr>
            <a:r>
              <a:rPr lang="hr-HR" sz="2800" dirty="0">
                <a:solidFill>
                  <a:schemeClr val="tx1"/>
                </a:solidFill>
                <a:latin typeface="Arial" pitchFamily="34" charset="0"/>
                <a:cs typeface="Arial" pitchFamily="34" charset="0"/>
              </a:rPr>
              <a:t>Pravila za određivanje parova</a:t>
            </a:r>
          </a:p>
        </p:txBody>
      </p:sp>
      <p:sp>
        <p:nvSpPr>
          <p:cNvPr id="62467" name="Rectangle 3"/>
          <p:cNvSpPr>
            <a:spLocks noGrp="1" noChangeArrowheads="1"/>
          </p:cNvSpPr>
          <p:nvPr>
            <p:ph type="body" idx="1"/>
          </p:nvPr>
        </p:nvSpPr>
        <p:spPr/>
        <p:txBody>
          <a:bodyPr/>
          <a:lstStyle/>
          <a:p>
            <a:pPr>
              <a:lnSpc>
                <a:spcPct val="80000"/>
              </a:lnSpc>
            </a:pPr>
            <a:r>
              <a:rPr lang="hr-HR" sz="2000" dirty="0">
                <a:solidFill>
                  <a:srgbClr val="002060"/>
                </a:solidFill>
                <a:latin typeface="Arial" charset="0"/>
                <a:cs typeface="Arial" charset="0"/>
              </a:rPr>
              <a:t>Prije svega treba zapamtiti određena pravila:</a:t>
            </a:r>
          </a:p>
          <a:p>
            <a:pPr>
              <a:lnSpc>
                <a:spcPct val="80000"/>
              </a:lnSpc>
            </a:pPr>
            <a:r>
              <a:rPr lang="hr-HR" sz="2000" dirty="0">
                <a:solidFill>
                  <a:srgbClr val="002060"/>
                </a:solidFill>
                <a:latin typeface="Arial" charset="0"/>
                <a:cs typeface="Arial" charset="0"/>
              </a:rPr>
              <a:t>ukoliko su oba natjecatelja s parnim ili oba s neparnim natjecateljskim brojem, igrač s većim natjecateljskim brojem je </a:t>
            </a:r>
            <a:r>
              <a:rPr lang="hr-HR" sz="2000" i="1" dirty="0">
                <a:solidFill>
                  <a:srgbClr val="002060"/>
                </a:solidFill>
                <a:latin typeface="Arial" charset="0"/>
                <a:cs typeface="Arial" charset="0"/>
              </a:rPr>
              <a:t>domaćin</a:t>
            </a:r>
            <a:r>
              <a:rPr lang="hr-HR" sz="2000" dirty="0">
                <a:solidFill>
                  <a:srgbClr val="002060"/>
                </a:solidFill>
                <a:latin typeface="Arial" charset="0"/>
                <a:cs typeface="Arial" charset="0"/>
              </a:rPr>
              <a:t> ili igrač s bijelim figurama,</a:t>
            </a:r>
          </a:p>
          <a:p>
            <a:pPr>
              <a:lnSpc>
                <a:spcPct val="80000"/>
              </a:lnSpc>
            </a:pPr>
            <a:r>
              <a:rPr lang="hr-HR" sz="2000" dirty="0">
                <a:solidFill>
                  <a:srgbClr val="002060"/>
                </a:solidFill>
                <a:latin typeface="Arial" charset="0"/>
                <a:cs typeface="Arial" charset="0"/>
              </a:rPr>
              <a:t>ukoliko jedan natjecatelj ima parni , a drugi neparni natjecateljski broj tada je </a:t>
            </a:r>
            <a:r>
              <a:rPr lang="hr-HR" sz="2000" i="1" dirty="0">
                <a:solidFill>
                  <a:srgbClr val="002060"/>
                </a:solidFill>
                <a:latin typeface="Arial" charset="0"/>
                <a:cs typeface="Arial" charset="0"/>
              </a:rPr>
              <a:t>domaćin</a:t>
            </a:r>
            <a:r>
              <a:rPr lang="hr-HR" sz="2000" dirty="0">
                <a:solidFill>
                  <a:srgbClr val="002060"/>
                </a:solidFill>
                <a:latin typeface="Arial" charset="0"/>
                <a:cs typeface="Arial" charset="0"/>
              </a:rPr>
              <a:t>, odnosno bijele figure vodi igrač s manjim natjecateljskim brojem,</a:t>
            </a:r>
          </a:p>
          <a:p>
            <a:pPr>
              <a:lnSpc>
                <a:spcPct val="80000"/>
              </a:lnSpc>
            </a:pPr>
            <a:r>
              <a:rPr lang="hr-HR" sz="2000" dirty="0">
                <a:solidFill>
                  <a:srgbClr val="002060"/>
                </a:solidFill>
                <a:latin typeface="Arial" charset="0"/>
                <a:cs typeface="Arial" charset="0"/>
              </a:rPr>
              <a:t>ukoliko je na natjecanju paran broj sudionika tada je iznimka ovog pravila upravo posljednji, parni sudionik: protiv njega prva polovina sudionika je </a:t>
            </a:r>
            <a:r>
              <a:rPr lang="hr-HR" sz="2000" i="1" dirty="0">
                <a:solidFill>
                  <a:srgbClr val="002060"/>
                </a:solidFill>
                <a:latin typeface="Arial" charset="0"/>
                <a:cs typeface="Arial" charset="0"/>
              </a:rPr>
              <a:t>domaćin</a:t>
            </a:r>
            <a:r>
              <a:rPr lang="hr-HR" sz="2000" dirty="0">
                <a:solidFill>
                  <a:srgbClr val="002060"/>
                </a:solidFill>
                <a:latin typeface="Arial" charset="0"/>
                <a:cs typeface="Arial" charset="0"/>
              </a:rPr>
              <a:t>, odnosno vodi bijele figure, a donja polovina sudionika je </a:t>
            </a:r>
            <a:r>
              <a:rPr lang="hr-HR" sz="2000" i="1" dirty="0">
                <a:solidFill>
                  <a:srgbClr val="002060"/>
                </a:solidFill>
                <a:latin typeface="Arial" charset="0"/>
                <a:cs typeface="Arial" charset="0"/>
              </a:rPr>
              <a:t>gost</a:t>
            </a:r>
            <a:r>
              <a:rPr lang="hr-HR" sz="2000" dirty="0">
                <a:solidFill>
                  <a:srgbClr val="002060"/>
                </a:solidFill>
                <a:latin typeface="Arial" charset="0"/>
                <a:cs typeface="Arial" charset="0"/>
              </a:rPr>
              <a:t> odnosno vodi crne figure.</a:t>
            </a:r>
          </a:p>
          <a:p>
            <a:pPr>
              <a:lnSpc>
                <a:spcPct val="80000"/>
              </a:lnSpc>
            </a:pPr>
            <a:r>
              <a:rPr lang="hr-HR" sz="2000" dirty="0">
                <a:solidFill>
                  <a:srgbClr val="002060"/>
                </a:solidFill>
                <a:latin typeface="Arial" charset="0"/>
                <a:cs typeface="Arial" charset="0"/>
              </a:rPr>
              <a:t>Zapamtite, broj kola je za jedan manji od ukupnog broja sudionika ako je taj broj paran, odnosno jednak je broju sudionika ako je on neparan. Broj parova je jednak polovici broja sudionika.</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normAutofit fontScale="90000"/>
          </a:bodyPr>
          <a:lstStyle/>
          <a:p>
            <a:pPr>
              <a:defRPr/>
            </a:pPr>
            <a:r>
              <a:rPr lang="hr-HR" sz="3200" dirty="0">
                <a:solidFill>
                  <a:schemeClr val="tx1"/>
                </a:solidFill>
                <a:latin typeface="Arial" pitchFamily="34" charset="0"/>
                <a:cs typeface="Arial" pitchFamily="34" charset="0"/>
              </a:rPr>
              <a:t>METODE ODREĐIVANJA PAROVA</a:t>
            </a:r>
          </a:p>
        </p:txBody>
      </p:sp>
      <p:sp>
        <p:nvSpPr>
          <p:cNvPr id="63491" name="Rectangle 3"/>
          <p:cNvSpPr>
            <a:spLocks noGrp="1" noChangeArrowheads="1"/>
          </p:cNvSpPr>
          <p:nvPr>
            <p:ph type="body" idx="1"/>
          </p:nvPr>
        </p:nvSpPr>
        <p:spPr/>
        <p:txBody>
          <a:bodyPr/>
          <a:lstStyle/>
          <a:p>
            <a:r>
              <a:rPr lang="hr-HR" dirty="0">
                <a:solidFill>
                  <a:srgbClr val="002060"/>
                </a:solidFill>
                <a:latin typeface="Arial" charset="0"/>
                <a:cs typeface="Arial" charset="0"/>
              </a:rPr>
              <a:t>Algebarska metoda</a:t>
            </a:r>
          </a:p>
          <a:p>
            <a:r>
              <a:rPr lang="hr-HR" dirty="0">
                <a:solidFill>
                  <a:srgbClr val="002060"/>
                </a:solidFill>
                <a:latin typeface="Arial" charset="0"/>
                <a:cs typeface="Arial" charset="0"/>
              </a:rPr>
              <a:t>Grafičko-tablična metoda</a:t>
            </a:r>
          </a:p>
          <a:p>
            <a:r>
              <a:rPr lang="hr-HR" dirty="0">
                <a:solidFill>
                  <a:srgbClr val="002060"/>
                </a:solidFill>
                <a:latin typeface="Arial" charset="0"/>
                <a:cs typeface="Arial" charset="0"/>
              </a:rPr>
              <a:t>Tablična metoda</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a:defRPr/>
            </a:pPr>
            <a:r>
              <a:rPr lang="hr-HR" sz="5400" dirty="0">
                <a:solidFill>
                  <a:schemeClr val="tx1"/>
                </a:solidFill>
                <a:latin typeface="Arial" pitchFamily="34" charset="0"/>
                <a:cs typeface="Arial" pitchFamily="34" charset="0"/>
              </a:rPr>
              <a:t>Algebarska metoda</a:t>
            </a:r>
          </a:p>
        </p:txBody>
      </p:sp>
      <p:sp>
        <p:nvSpPr>
          <p:cNvPr id="64515" name="Rectangle 3"/>
          <p:cNvSpPr>
            <a:spLocks noGrp="1" noChangeArrowheads="1"/>
          </p:cNvSpPr>
          <p:nvPr>
            <p:ph type="body" idx="1"/>
          </p:nvPr>
        </p:nvSpPr>
        <p:spPr/>
        <p:txBody>
          <a:bodyPr/>
          <a:lstStyle/>
          <a:p>
            <a:pPr marL="609600" indent="-609600">
              <a:lnSpc>
                <a:spcPct val="90000"/>
              </a:lnSpc>
            </a:pPr>
            <a:r>
              <a:rPr lang="hr-HR" sz="2200" i="1" dirty="0">
                <a:solidFill>
                  <a:srgbClr val="002060"/>
                </a:solidFill>
                <a:latin typeface="Arial" charset="0"/>
                <a:cs typeface="Arial" charset="0"/>
              </a:rPr>
              <a:t>uz oznake, x i y za natjecateljske brojeve, N za broj igrača na natjecanju, te K za redni broj kola, pokušat ćemo na općenitim primjerima:</a:t>
            </a:r>
          </a:p>
          <a:p>
            <a:pPr marL="609600" indent="-609600">
              <a:lnSpc>
                <a:spcPct val="90000"/>
              </a:lnSpc>
            </a:pPr>
            <a:r>
              <a:rPr lang="hr-HR" sz="2200" i="1" dirty="0">
                <a:solidFill>
                  <a:srgbClr val="002060"/>
                </a:solidFill>
                <a:latin typeface="Arial" charset="0"/>
                <a:cs typeface="Arial" charset="0"/>
              </a:rPr>
              <a:t>određivanje protivnika za natjecatelja sa posljednjim izvučenim natjecateljskim brojem:</a:t>
            </a:r>
            <a:endParaRPr lang="hr-HR" sz="2200" dirty="0">
              <a:solidFill>
                <a:srgbClr val="002060"/>
              </a:solidFill>
              <a:latin typeface="Arial" charset="0"/>
              <a:cs typeface="Arial" charset="0"/>
            </a:endParaRPr>
          </a:p>
          <a:p>
            <a:pPr marL="609600" indent="-609600">
              <a:lnSpc>
                <a:spcPct val="90000"/>
              </a:lnSpc>
            </a:pPr>
            <a:r>
              <a:rPr lang="hr-HR" sz="2200" dirty="0">
                <a:solidFill>
                  <a:srgbClr val="002060"/>
                </a:solidFill>
                <a:latin typeface="Arial" charset="0"/>
                <a:cs typeface="Arial" charset="0"/>
              </a:rPr>
              <a:t>y = (K+1)/2, ako je K neparan broj</a:t>
            </a:r>
          </a:p>
          <a:p>
            <a:pPr marL="609600" indent="-609600">
              <a:lnSpc>
                <a:spcPct val="90000"/>
              </a:lnSpc>
            </a:pPr>
            <a:r>
              <a:rPr lang="hr-HR" sz="2200" dirty="0">
                <a:solidFill>
                  <a:srgbClr val="002060"/>
                </a:solidFill>
                <a:latin typeface="Arial" charset="0"/>
                <a:cs typeface="Arial" charset="0"/>
              </a:rPr>
              <a:t>y = (K+N)/2, ako je K paran broj</a:t>
            </a:r>
          </a:p>
          <a:p>
            <a:pPr marL="609600" indent="-609600"/>
            <a:r>
              <a:rPr lang="hr-HR" sz="2200" i="1" dirty="0">
                <a:solidFill>
                  <a:srgbClr val="002060"/>
                </a:solidFill>
                <a:latin typeface="Arial" charset="0"/>
                <a:cs typeface="Arial" charset="0"/>
              </a:rPr>
              <a:t>određivanje protivnika za sudionika sa bilo kojim drugim izvučenim natjecateljskim brojem:</a:t>
            </a:r>
            <a:endParaRPr lang="hr-HR" sz="2200" dirty="0">
              <a:solidFill>
                <a:srgbClr val="002060"/>
              </a:solidFill>
              <a:latin typeface="Arial" charset="0"/>
              <a:cs typeface="Arial" charset="0"/>
            </a:endParaRPr>
          </a:p>
          <a:p>
            <a:pPr marL="609600" indent="-609600"/>
            <a:r>
              <a:rPr lang="hr-HR" sz="2200" dirty="0">
                <a:solidFill>
                  <a:srgbClr val="002060"/>
                </a:solidFill>
                <a:latin typeface="Arial" charset="0"/>
                <a:cs typeface="Arial" charset="0"/>
              </a:rPr>
              <a:t>y = K – x + N, ako je K - x &lt; 0</a:t>
            </a:r>
          </a:p>
          <a:p>
            <a:pPr marL="609600" indent="-609600"/>
            <a:r>
              <a:rPr lang="hr-HR" sz="2200" dirty="0">
                <a:solidFill>
                  <a:srgbClr val="002060"/>
                </a:solidFill>
                <a:latin typeface="Arial" charset="0"/>
                <a:cs typeface="Arial" charset="0"/>
              </a:rPr>
              <a:t>y = K – x + 1, ako je K - x ≥ 0</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195263" y="228600"/>
            <a:ext cx="8337550" cy="914400"/>
          </a:xfrm>
        </p:spPr>
        <p:txBody>
          <a:bodyPr>
            <a:noAutofit/>
          </a:bodyPr>
          <a:lstStyle/>
          <a:p>
            <a:pPr marL="1066800" indent="-1066800">
              <a:defRPr/>
            </a:pPr>
            <a:r>
              <a:rPr lang="hr-HR" sz="5400" dirty="0">
                <a:solidFill>
                  <a:schemeClr val="tx1"/>
                </a:solidFill>
                <a:latin typeface="Arial" pitchFamily="34" charset="0"/>
                <a:cs typeface="Arial" pitchFamily="34" charset="0"/>
              </a:rPr>
              <a:t>Algebarska metoda</a:t>
            </a:r>
            <a:endParaRPr lang="hr-HR" sz="5400" dirty="0">
              <a:latin typeface="Arial" pitchFamily="34" charset="0"/>
              <a:cs typeface="Arial" pitchFamily="34" charset="0"/>
            </a:endParaRPr>
          </a:p>
        </p:txBody>
      </p:sp>
      <p:sp>
        <p:nvSpPr>
          <p:cNvPr id="67587" name="Rectangle 3"/>
          <p:cNvSpPr>
            <a:spLocks noGrp="1" noChangeArrowheads="1"/>
          </p:cNvSpPr>
          <p:nvPr>
            <p:ph type="body" idx="1"/>
          </p:nvPr>
        </p:nvSpPr>
        <p:spPr/>
        <p:txBody>
          <a:bodyPr/>
          <a:lstStyle/>
          <a:p>
            <a:pPr marL="609600" indent="-609600"/>
            <a:r>
              <a:rPr lang="hr-HR" sz="2400" i="1" dirty="0">
                <a:solidFill>
                  <a:srgbClr val="002060"/>
                </a:solidFill>
                <a:latin typeface="Arial" charset="0"/>
                <a:cs typeface="Arial" charset="0"/>
              </a:rPr>
              <a:t>određivanje protivnika za sudionika sa posljednjim izvučenim natjecateljskim brojem:</a:t>
            </a:r>
          </a:p>
          <a:p>
            <a:pPr marL="609600" indent="-609600"/>
            <a:r>
              <a:rPr lang="hr-HR" sz="2400" dirty="0">
                <a:solidFill>
                  <a:srgbClr val="002060"/>
                </a:solidFill>
                <a:latin typeface="Arial" charset="0"/>
                <a:cs typeface="Arial" charset="0"/>
              </a:rPr>
              <a:t>K = 2y - N</a:t>
            </a:r>
            <a:r>
              <a:rPr lang="hr-HR" sz="2400" i="1" dirty="0">
                <a:solidFill>
                  <a:srgbClr val="002060"/>
                </a:solidFill>
                <a:latin typeface="Arial" charset="0"/>
                <a:cs typeface="Arial" charset="0"/>
              </a:rPr>
              <a:t>, ako je 2 ∙ y &gt; N</a:t>
            </a:r>
          </a:p>
          <a:p>
            <a:pPr marL="609600" indent="-609600"/>
            <a:r>
              <a:rPr lang="hr-HR" sz="2400" dirty="0">
                <a:solidFill>
                  <a:srgbClr val="002060"/>
                </a:solidFill>
                <a:latin typeface="Arial" charset="0"/>
                <a:cs typeface="Arial" charset="0"/>
              </a:rPr>
              <a:t>K = 2y - 1</a:t>
            </a:r>
            <a:r>
              <a:rPr lang="hr-HR" sz="2400" i="1" dirty="0">
                <a:solidFill>
                  <a:srgbClr val="002060"/>
                </a:solidFill>
                <a:latin typeface="Arial" charset="0"/>
                <a:cs typeface="Arial" charset="0"/>
              </a:rPr>
              <a:t>, ako je 2 ∙ y ≤ N</a:t>
            </a:r>
          </a:p>
          <a:p>
            <a:pPr marL="609600" indent="-609600"/>
            <a:r>
              <a:rPr lang="hr-HR" sz="2400" i="1" dirty="0">
                <a:solidFill>
                  <a:srgbClr val="002060"/>
                </a:solidFill>
                <a:latin typeface="Arial" charset="0"/>
                <a:cs typeface="Arial" charset="0"/>
              </a:rPr>
              <a:t>određivanje protivnika za sudionika sa bilo kojim drugim izvučenim natjecateljskim brojem:</a:t>
            </a:r>
            <a:endParaRPr lang="hr-HR" sz="2400" dirty="0">
              <a:solidFill>
                <a:srgbClr val="002060"/>
              </a:solidFill>
              <a:latin typeface="Arial" charset="0"/>
              <a:cs typeface="Arial" charset="0"/>
            </a:endParaRPr>
          </a:p>
          <a:p>
            <a:pPr marL="609600" indent="-609600"/>
            <a:r>
              <a:rPr lang="hr-HR" sz="2400" dirty="0">
                <a:solidFill>
                  <a:srgbClr val="002060"/>
                </a:solidFill>
                <a:latin typeface="Arial" charset="0"/>
                <a:cs typeface="Arial" charset="0"/>
              </a:rPr>
              <a:t>K = x + y - N, ako je x + y &gt; N</a:t>
            </a:r>
          </a:p>
          <a:p>
            <a:pPr marL="609600" indent="-609600"/>
            <a:r>
              <a:rPr lang="hr-HR" sz="2400" dirty="0">
                <a:solidFill>
                  <a:srgbClr val="002060"/>
                </a:solidFill>
                <a:latin typeface="Arial" charset="0"/>
                <a:cs typeface="Arial" charset="0"/>
              </a:rPr>
              <a:t>K = x + y - 1, ako je x + y ≤ N</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1357290" y="1000108"/>
            <a:ext cx="6172200" cy="762000"/>
          </a:xfrm>
        </p:spPr>
        <p:txBody>
          <a:bodyPr>
            <a:normAutofit/>
          </a:bodyPr>
          <a:lstStyle/>
          <a:p>
            <a:pPr>
              <a:defRPr/>
            </a:pPr>
            <a:r>
              <a:rPr lang="hr-HR" sz="4000" dirty="0">
                <a:solidFill>
                  <a:schemeClr val="tx1"/>
                </a:solidFill>
                <a:latin typeface="Arial" pitchFamily="34" charset="0"/>
                <a:cs typeface="Arial" pitchFamily="34" charset="0"/>
              </a:rPr>
              <a:t>Grafičko-tablična metoda</a:t>
            </a:r>
          </a:p>
        </p:txBody>
      </p:sp>
      <p:sp>
        <p:nvSpPr>
          <p:cNvPr id="69635" name="Rectangle 8"/>
          <p:cNvSpPr>
            <a:spLocks noChangeArrowheads="1"/>
          </p:cNvSpPr>
          <p:nvPr/>
        </p:nvSpPr>
        <p:spPr bwMode="auto">
          <a:xfrm>
            <a:off x="0" y="1873250"/>
            <a:ext cx="184150" cy="366713"/>
          </a:xfrm>
          <a:prstGeom prst="rect">
            <a:avLst/>
          </a:prstGeom>
          <a:noFill/>
          <a:ln w="9525">
            <a:noFill/>
            <a:miter lim="800000"/>
            <a:headEnd/>
            <a:tailEnd/>
          </a:ln>
        </p:spPr>
        <p:txBody>
          <a:bodyPr wrap="none" anchor="ctr">
            <a:spAutoFit/>
          </a:bodyPr>
          <a:lstStyle/>
          <a:p>
            <a:pPr eaLnBrk="0" hangingPunct="0"/>
            <a:endParaRPr lang="hr-HR"/>
          </a:p>
        </p:txBody>
      </p:sp>
      <p:sp>
        <p:nvSpPr>
          <p:cNvPr id="69636" name="Rectangle 16"/>
          <p:cNvSpPr>
            <a:spLocks noChangeArrowheads="1"/>
          </p:cNvSpPr>
          <p:nvPr/>
        </p:nvSpPr>
        <p:spPr bwMode="auto">
          <a:xfrm>
            <a:off x="0" y="2055813"/>
            <a:ext cx="9144000" cy="0"/>
          </a:xfrm>
          <a:prstGeom prst="rect">
            <a:avLst/>
          </a:prstGeom>
          <a:noFill/>
          <a:ln w="9525">
            <a:noFill/>
            <a:miter lim="800000"/>
            <a:headEnd/>
            <a:tailEnd/>
          </a:ln>
        </p:spPr>
        <p:txBody>
          <a:bodyPr wrap="none" anchor="ctr">
            <a:spAutoFit/>
          </a:bodyPr>
          <a:lstStyle/>
          <a:p>
            <a:endParaRPr lang="sr-Latn-CS"/>
          </a:p>
        </p:txBody>
      </p:sp>
      <p:grpSp>
        <p:nvGrpSpPr>
          <p:cNvPr id="2" name="Group 4"/>
          <p:cNvGrpSpPr>
            <a:grpSpLocks/>
          </p:cNvGrpSpPr>
          <p:nvPr/>
        </p:nvGrpSpPr>
        <p:grpSpPr bwMode="auto">
          <a:xfrm>
            <a:off x="3860800" y="2435225"/>
            <a:ext cx="3090863" cy="234950"/>
            <a:chOff x="4297" y="9328"/>
            <a:chExt cx="4867" cy="369"/>
          </a:xfrm>
        </p:grpSpPr>
        <p:sp>
          <p:nvSpPr>
            <p:cNvPr id="69717" name="Line 7"/>
            <p:cNvSpPr>
              <a:spLocks noChangeShapeType="1"/>
            </p:cNvSpPr>
            <p:nvPr/>
          </p:nvSpPr>
          <p:spPr bwMode="auto">
            <a:xfrm>
              <a:off x="4304" y="9328"/>
              <a:ext cx="4860" cy="0"/>
            </a:xfrm>
            <a:prstGeom prst="line">
              <a:avLst/>
            </a:prstGeom>
            <a:noFill/>
            <a:ln w="9525">
              <a:solidFill>
                <a:srgbClr val="000000"/>
              </a:solidFill>
              <a:round/>
              <a:headEnd/>
              <a:tailEnd type="triangle" w="med" len="med"/>
            </a:ln>
          </p:spPr>
          <p:txBody>
            <a:bodyPr/>
            <a:lstStyle/>
            <a:p>
              <a:endParaRPr lang="hr-HR"/>
            </a:p>
          </p:txBody>
        </p:sp>
        <p:sp>
          <p:nvSpPr>
            <p:cNvPr id="69718" name="Line 6"/>
            <p:cNvSpPr>
              <a:spLocks noChangeShapeType="1"/>
            </p:cNvSpPr>
            <p:nvPr/>
          </p:nvSpPr>
          <p:spPr bwMode="auto">
            <a:xfrm flipH="1">
              <a:off x="4477" y="9328"/>
              <a:ext cx="4500" cy="369"/>
            </a:xfrm>
            <a:prstGeom prst="line">
              <a:avLst/>
            </a:prstGeom>
            <a:noFill/>
            <a:ln w="9525">
              <a:solidFill>
                <a:srgbClr val="000000"/>
              </a:solidFill>
              <a:round/>
              <a:headEnd/>
              <a:tailEnd type="triangle" w="med" len="med"/>
            </a:ln>
          </p:spPr>
          <p:txBody>
            <a:bodyPr/>
            <a:lstStyle/>
            <a:p>
              <a:endParaRPr lang="hr-HR"/>
            </a:p>
          </p:txBody>
        </p:sp>
        <p:sp>
          <p:nvSpPr>
            <p:cNvPr id="69719" name="Line 5"/>
            <p:cNvSpPr>
              <a:spLocks noChangeShapeType="1"/>
            </p:cNvSpPr>
            <p:nvPr/>
          </p:nvSpPr>
          <p:spPr bwMode="auto">
            <a:xfrm>
              <a:off x="4297" y="9689"/>
              <a:ext cx="4860" cy="0"/>
            </a:xfrm>
            <a:prstGeom prst="line">
              <a:avLst/>
            </a:prstGeom>
            <a:noFill/>
            <a:ln w="9525">
              <a:solidFill>
                <a:srgbClr val="000000"/>
              </a:solidFill>
              <a:round/>
              <a:headEnd/>
              <a:tailEnd type="triangle" w="med" len="med"/>
            </a:ln>
          </p:spPr>
          <p:txBody>
            <a:bodyPr/>
            <a:lstStyle/>
            <a:p>
              <a:endParaRPr lang="hr-HR"/>
            </a:p>
          </p:txBody>
        </p:sp>
      </p:grpSp>
      <p:graphicFrame>
        <p:nvGraphicFramePr>
          <p:cNvPr id="139668" name="Group 404"/>
          <p:cNvGraphicFramePr>
            <a:graphicFrameLocks noGrp="1"/>
          </p:cNvGraphicFramePr>
          <p:nvPr/>
        </p:nvGraphicFramePr>
        <p:xfrm>
          <a:off x="2411413" y="1978025"/>
          <a:ext cx="4664075" cy="3048000"/>
        </p:xfrm>
        <a:graphic>
          <a:graphicData uri="http://schemas.openxmlformats.org/drawingml/2006/table">
            <a:tbl>
              <a:tblPr/>
              <a:tblGrid>
                <a:gridCol w="1114425">
                  <a:extLst>
                    <a:ext uri="{9D8B030D-6E8A-4147-A177-3AD203B41FA5}">
                      <a16:colId xmlns:a16="http://schemas.microsoft.com/office/drawing/2014/main" val="20000"/>
                    </a:ext>
                  </a:extLst>
                </a:gridCol>
                <a:gridCol w="709612">
                  <a:extLst>
                    <a:ext uri="{9D8B030D-6E8A-4147-A177-3AD203B41FA5}">
                      <a16:colId xmlns:a16="http://schemas.microsoft.com/office/drawing/2014/main" val="20001"/>
                    </a:ext>
                  </a:extLst>
                </a:gridCol>
                <a:gridCol w="709613">
                  <a:extLst>
                    <a:ext uri="{9D8B030D-6E8A-4147-A177-3AD203B41FA5}">
                      <a16:colId xmlns:a16="http://schemas.microsoft.com/office/drawing/2014/main" val="20002"/>
                    </a:ext>
                  </a:extLst>
                </a:gridCol>
                <a:gridCol w="711200">
                  <a:extLst>
                    <a:ext uri="{9D8B030D-6E8A-4147-A177-3AD203B41FA5}">
                      <a16:colId xmlns:a16="http://schemas.microsoft.com/office/drawing/2014/main" val="20003"/>
                    </a:ext>
                  </a:extLst>
                </a:gridCol>
                <a:gridCol w="709612">
                  <a:extLst>
                    <a:ext uri="{9D8B030D-6E8A-4147-A177-3AD203B41FA5}">
                      <a16:colId xmlns:a16="http://schemas.microsoft.com/office/drawing/2014/main" val="20004"/>
                    </a:ext>
                  </a:extLst>
                </a:gridCol>
                <a:gridCol w="709613">
                  <a:extLst>
                    <a:ext uri="{9D8B030D-6E8A-4147-A177-3AD203B41FA5}">
                      <a16:colId xmlns:a16="http://schemas.microsoft.com/office/drawing/2014/main" val="20005"/>
                    </a:ext>
                  </a:extLst>
                </a:gridCol>
              </a:tblGrid>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Kolo </a:t>
                      </a:r>
                      <a:r>
                        <a:rPr kumimoji="0" lang="en-US" sz="1400" b="0" i="0" u="none" strike="noStrike" cap="none" normalizeH="0" baseline="0">
                          <a:ln>
                            <a:noFill/>
                          </a:ln>
                          <a:solidFill>
                            <a:schemeClr val="tx1"/>
                          </a:solidFill>
                          <a:effectLst/>
                          <a:latin typeface="Arial" charset="0"/>
                          <a:cs typeface="Times New Roman" pitchFamily="18" charset="0"/>
                        </a:rPr>
                        <a:t>\ Par</a:t>
                      </a:r>
                      <a:endParaRPr kumimoji="0" lang="en-US"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III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IV</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V</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VI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VII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VIII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IX</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99"/>
          <p:cNvSpPr>
            <a:spLocks noGrp="1" noChangeArrowheads="1"/>
          </p:cNvSpPr>
          <p:nvPr>
            <p:ph type="title"/>
          </p:nvPr>
        </p:nvSpPr>
        <p:spPr>
          <a:xfrm>
            <a:off x="214282" y="928670"/>
            <a:ext cx="8015287" cy="914400"/>
          </a:xfrm>
        </p:spPr>
        <p:txBody>
          <a:bodyPr/>
          <a:lstStyle/>
          <a:p>
            <a:pPr>
              <a:defRPr/>
            </a:pPr>
            <a:r>
              <a:rPr lang="hr-HR" sz="4000" dirty="0">
                <a:solidFill>
                  <a:schemeClr val="tx1"/>
                </a:solidFill>
                <a:latin typeface="Arial" pitchFamily="34" charset="0"/>
                <a:cs typeface="Arial" pitchFamily="34" charset="0"/>
              </a:rPr>
              <a:t>Grafičko-tablična metoda</a:t>
            </a:r>
            <a:endParaRPr lang="hr-HR" sz="4000" dirty="0"/>
          </a:p>
        </p:txBody>
      </p:sp>
      <p:graphicFrame>
        <p:nvGraphicFramePr>
          <p:cNvPr id="141713" name="Group 401"/>
          <p:cNvGraphicFramePr>
            <a:graphicFrameLocks noGrp="1"/>
          </p:cNvGraphicFramePr>
          <p:nvPr>
            <p:ph idx="1"/>
          </p:nvPr>
        </p:nvGraphicFramePr>
        <p:xfrm>
          <a:off x="1285852" y="1844720"/>
          <a:ext cx="6710386" cy="3574624"/>
        </p:xfrm>
        <a:graphic>
          <a:graphicData uri="http://schemas.openxmlformats.org/drawingml/2006/table">
            <a:tbl>
              <a:tblPr/>
              <a:tblGrid>
                <a:gridCol w="1603665">
                  <a:extLst>
                    <a:ext uri="{9D8B030D-6E8A-4147-A177-3AD203B41FA5}">
                      <a16:colId xmlns:a16="http://schemas.microsoft.com/office/drawing/2014/main" val="20000"/>
                    </a:ext>
                  </a:extLst>
                </a:gridCol>
                <a:gridCol w="1021613">
                  <a:extLst>
                    <a:ext uri="{9D8B030D-6E8A-4147-A177-3AD203B41FA5}">
                      <a16:colId xmlns:a16="http://schemas.microsoft.com/office/drawing/2014/main" val="20001"/>
                    </a:ext>
                  </a:extLst>
                </a:gridCol>
                <a:gridCol w="1021613">
                  <a:extLst>
                    <a:ext uri="{9D8B030D-6E8A-4147-A177-3AD203B41FA5}">
                      <a16:colId xmlns:a16="http://schemas.microsoft.com/office/drawing/2014/main" val="20002"/>
                    </a:ext>
                  </a:extLst>
                </a:gridCol>
                <a:gridCol w="1020269">
                  <a:extLst>
                    <a:ext uri="{9D8B030D-6E8A-4147-A177-3AD203B41FA5}">
                      <a16:colId xmlns:a16="http://schemas.microsoft.com/office/drawing/2014/main" val="20003"/>
                    </a:ext>
                  </a:extLst>
                </a:gridCol>
                <a:gridCol w="1021613">
                  <a:extLst>
                    <a:ext uri="{9D8B030D-6E8A-4147-A177-3AD203B41FA5}">
                      <a16:colId xmlns:a16="http://schemas.microsoft.com/office/drawing/2014/main" val="20004"/>
                    </a:ext>
                  </a:extLst>
                </a:gridCol>
                <a:gridCol w="1021613">
                  <a:extLst>
                    <a:ext uri="{9D8B030D-6E8A-4147-A177-3AD203B41FA5}">
                      <a16:colId xmlns:a16="http://schemas.microsoft.com/office/drawing/2014/main" val="20005"/>
                    </a:ext>
                  </a:extLst>
                </a:gridCol>
              </a:tblGrid>
              <a:tr h="29215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dirty="0">
                          <a:ln>
                            <a:noFill/>
                          </a:ln>
                          <a:solidFill>
                            <a:schemeClr val="tx1"/>
                          </a:solidFill>
                          <a:effectLst/>
                          <a:latin typeface="Arial" charset="0"/>
                          <a:cs typeface="Times New Roman" pitchFamily="18" charset="0"/>
                        </a:rPr>
                        <a:t>Kolo </a:t>
                      </a:r>
                      <a:r>
                        <a:rPr kumimoji="0" lang="en-US" sz="1400" b="0" i="0" u="none" strike="noStrike" cap="none" normalizeH="0" baseline="0" dirty="0">
                          <a:ln>
                            <a:noFill/>
                          </a:ln>
                          <a:solidFill>
                            <a:schemeClr val="tx1"/>
                          </a:solidFill>
                          <a:effectLst/>
                          <a:latin typeface="Arial" charset="0"/>
                          <a:cs typeface="Times New Roman" pitchFamily="18" charset="0"/>
                        </a:rPr>
                        <a:t>\ Par</a:t>
                      </a:r>
                      <a:endParaRPr kumimoji="0" lang="en-US" sz="14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345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 – 10</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345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10 - 6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345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III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 – 10</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220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IV</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10 - 7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345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V</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 – 10</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6345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VI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10 - 8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345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VII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 – 10</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345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VIII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10 - 9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6345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IX</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 – 10</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dirty="0">
                          <a:ln>
                            <a:noFill/>
                          </a:ln>
                          <a:solidFill>
                            <a:schemeClr val="tx1"/>
                          </a:solidFill>
                          <a:effectLst/>
                          <a:latin typeface="Arial" charset="0"/>
                          <a:cs typeface="Times New Roman" pitchFamily="18" charset="0"/>
                        </a:rPr>
                        <a:t>9</a:t>
                      </a:r>
                      <a:endParaRPr kumimoji="0" lang="hr-HR" sz="14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1357290" y="1071546"/>
            <a:ext cx="6172200" cy="762000"/>
          </a:xfrm>
        </p:spPr>
        <p:txBody>
          <a:bodyPr>
            <a:normAutofit/>
          </a:bodyPr>
          <a:lstStyle/>
          <a:p>
            <a:pPr>
              <a:defRPr/>
            </a:pPr>
            <a:r>
              <a:rPr lang="hr-HR" sz="4000" dirty="0">
                <a:solidFill>
                  <a:schemeClr val="tx1"/>
                </a:solidFill>
                <a:latin typeface="Arial" pitchFamily="34" charset="0"/>
                <a:cs typeface="Arial" pitchFamily="34" charset="0"/>
              </a:rPr>
              <a:t>Grafičko-tablična metoda</a:t>
            </a:r>
            <a:endParaRPr lang="hr-HR" sz="4000" dirty="0"/>
          </a:p>
        </p:txBody>
      </p:sp>
      <p:sp>
        <p:nvSpPr>
          <p:cNvPr id="71683" name="Rectangle 58"/>
          <p:cNvSpPr>
            <a:spLocks noChangeArrowheads="1"/>
          </p:cNvSpPr>
          <p:nvPr/>
        </p:nvSpPr>
        <p:spPr bwMode="auto">
          <a:xfrm>
            <a:off x="0" y="1241425"/>
            <a:ext cx="9144000" cy="0"/>
          </a:xfrm>
          <a:prstGeom prst="rect">
            <a:avLst/>
          </a:prstGeom>
          <a:noFill/>
          <a:ln w="9525">
            <a:noFill/>
            <a:miter lim="800000"/>
            <a:headEnd/>
            <a:tailEnd/>
          </a:ln>
        </p:spPr>
        <p:txBody>
          <a:bodyPr wrap="none" anchor="ctr">
            <a:spAutoFit/>
          </a:bodyPr>
          <a:lstStyle/>
          <a:p>
            <a:endParaRPr lang="sr-Latn-CS"/>
          </a:p>
        </p:txBody>
      </p:sp>
      <p:grpSp>
        <p:nvGrpSpPr>
          <p:cNvPr id="2" name="Group 4"/>
          <p:cNvGrpSpPr>
            <a:grpSpLocks/>
          </p:cNvGrpSpPr>
          <p:nvPr/>
        </p:nvGrpSpPr>
        <p:grpSpPr bwMode="auto">
          <a:xfrm>
            <a:off x="4479925" y="4814888"/>
            <a:ext cx="2176463" cy="228600"/>
            <a:chOff x="4537" y="9568"/>
            <a:chExt cx="4867" cy="369"/>
          </a:xfrm>
        </p:grpSpPr>
        <p:sp>
          <p:nvSpPr>
            <p:cNvPr id="71764" name="Line 7"/>
            <p:cNvSpPr>
              <a:spLocks noChangeShapeType="1"/>
            </p:cNvSpPr>
            <p:nvPr/>
          </p:nvSpPr>
          <p:spPr bwMode="auto">
            <a:xfrm flipH="1">
              <a:off x="4544" y="9568"/>
              <a:ext cx="4860" cy="0"/>
            </a:xfrm>
            <a:prstGeom prst="line">
              <a:avLst/>
            </a:prstGeom>
            <a:noFill/>
            <a:ln w="9525">
              <a:solidFill>
                <a:srgbClr val="000000"/>
              </a:solidFill>
              <a:round/>
              <a:headEnd/>
              <a:tailEnd type="triangle" w="med" len="med"/>
            </a:ln>
          </p:spPr>
          <p:txBody>
            <a:bodyPr/>
            <a:lstStyle/>
            <a:p>
              <a:endParaRPr lang="hr-HR"/>
            </a:p>
          </p:txBody>
        </p:sp>
        <p:sp>
          <p:nvSpPr>
            <p:cNvPr id="71765" name="Line 6"/>
            <p:cNvSpPr>
              <a:spLocks noChangeShapeType="1"/>
            </p:cNvSpPr>
            <p:nvPr/>
          </p:nvSpPr>
          <p:spPr bwMode="auto">
            <a:xfrm flipV="1">
              <a:off x="4717" y="9568"/>
              <a:ext cx="4500" cy="369"/>
            </a:xfrm>
            <a:prstGeom prst="line">
              <a:avLst/>
            </a:prstGeom>
            <a:noFill/>
            <a:ln w="9525">
              <a:solidFill>
                <a:srgbClr val="000000"/>
              </a:solidFill>
              <a:round/>
              <a:headEnd/>
              <a:tailEnd type="triangle" w="med" len="med"/>
            </a:ln>
          </p:spPr>
          <p:txBody>
            <a:bodyPr/>
            <a:lstStyle/>
            <a:p>
              <a:endParaRPr lang="hr-HR"/>
            </a:p>
          </p:txBody>
        </p:sp>
        <p:sp>
          <p:nvSpPr>
            <p:cNvPr id="71766" name="Line 5"/>
            <p:cNvSpPr>
              <a:spLocks noChangeShapeType="1"/>
            </p:cNvSpPr>
            <p:nvPr/>
          </p:nvSpPr>
          <p:spPr bwMode="auto">
            <a:xfrm flipH="1">
              <a:off x="4537" y="9929"/>
              <a:ext cx="4860" cy="0"/>
            </a:xfrm>
            <a:prstGeom prst="line">
              <a:avLst/>
            </a:prstGeom>
            <a:noFill/>
            <a:ln w="9525">
              <a:solidFill>
                <a:srgbClr val="000000"/>
              </a:solidFill>
              <a:round/>
              <a:headEnd/>
              <a:tailEnd type="triangle" w="med" len="med"/>
            </a:ln>
          </p:spPr>
          <p:txBody>
            <a:bodyPr/>
            <a:lstStyle/>
            <a:p>
              <a:endParaRPr lang="hr-HR"/>
            </a:p>
          </p:txBody>
        </p:sp>
      </p:grpSp>
      <p:graphicFrame>
        <p:nvGraphicFramePr>
          <p:cNvPr id="143764" name="Group 404"/>
          <p:cNvGraphicFramePr>
            <a:graphicFrameLocks noGrp="1"/>
          </p:cNvGraphicFramePr>
          <p:nvPr/>
        </p:nvGraphicFramePr>
        <p:xfrm>
          <a:off x="1924050" y="1978025"/>
          <a:ext cx="5240338" cy="3251204"/>
        </p:xfrm>
        <a:graphic>
          <a:graphicData uri="http://schemas.openxmlformats.org/drawingml/2006/table">
            <a:tbl>
              <a:tblPr/>
              <a:tblGrid>
                <a:gridCol w="1252538">
                  <a:extLst>
                    <a:ext uri="{9D8B030D-6E8A-4147-A177-3AD203B41FA5}">
                      <a16:colId xmlns:a16="http://schemas.microsoft.com/office/drawing/2014/main" val="20000"/>
                    </a:ext>
                  </a:extLst>
                </a:gridCol>
                <a:gridCol w="796925">
                  <a:extLst>
                    <a:ext uri="{9D8B030D-6E8A-4147-A177-3AD203B41FA5}">
                      <a16:colId xmlns:a16="http://schemas.microsoft.com/office/drawing/2014/main" val="20001"/>
                    </a:ext>
                  </a:extLst>
                </a:gridCol>
                <a:gridCol w="798512">
                  <a:extLst>
                    <a:ext uri="{9D8B030D-6E8A-4147-A177-3AD203B41FA5}">
                      <a16:colId xmlns:a16="http://schemas.microsoft.com/office/drawing/2014/main" val="20002"/>
                    </a:ext>
                  </a:extLst>
                </a:gridCol>
                <a:gridCol w="796925">
                  <a:extLst>
                    <a:ext uri="{9D8B030D-6E8A-4147-A177-3AD203B41FA5}">
                      <a16:colId xmlns:a16="http://schemas.microsoft.com/office/drawing/2014/main" val="20003"/>
                    </a:ext>
                  </a:extLst>
                </a:gridCol>
                <a:gridCol w="798513">
                  <a:extLst>
                    <a:ext uri="{9D8B030D-6E8A-4147-A177-3AD203B41FA5}">
                      <a16:colId xmlns:a16="http://schemas.microsoft.com/office/drawing/2014/main" val="20004"/>
                    </a:ext>
                  </a:extLst>
                </a:gridCol>
                <a:gridCol w="796925">
                  <a:extLst>
                    <a:ext uri="{9D8B030D-6E8A-4147-A177-3AD203B41FA5}">
                      <a16:colId xmlns:a16="http://schemas.microsoft.com/office/drawing/2014/main" val="20005"/>
                    </a:ext>
                  </a:extLst>
                </a:gridCol>
              </a:tblGrid>
              <a:tr h="3254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Kolo </a:t>
                      </a:r>
                      <a:r>
                        <a:rPr kumimoji="0" lang="en-US" sz="1200" b="0" i="0" u="none" strike="noStrike" cap="none" normalizeH="0" baseline="0">
                          <a:ln>
                            <a:noFill/>
                          </a:ln>
                          <a:solidFill>
                            <a:schemeClr val="tx1"/>
                          </a:solidFill>
                          <a:effectLst/>
                          <a:latin typeface="Arial" charset="0"/>
                          <a:cs typeface="Times New Roman" pitchFamily="18" charset="0"/>
                        </a:rPr>
                        <a:t>\ Par</a:t>
                      </a:r>
                      <a:endParaRPr kumimoji="0" lang="en-US"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254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10</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9</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3 - 8</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4 - 7</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6</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2385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6</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 5</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4</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9 - 3</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1 - 2</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54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III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10</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1</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4 - 9</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5 - 8</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6 - 7</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254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IV</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7</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6</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9 - 5</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1 - 4</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2 - 3</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254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10</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2</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5 - 1</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6 - 9</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7 - 8</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254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8</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 – 7</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1 - 6</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2 - 5</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3 - 4</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2385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10</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5 - 3</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6 - 2</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7- 1</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8 - 9</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254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9</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1 - 8</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2 - 7</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6</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4 - 5</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254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IX</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10</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4</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7 - 3</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2</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9 -1</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z="5400" dirty="0"/>
              <a:t>Računalni programi</a:t>
            </a:r>
          </a:p>
        </p:txBody>
      </p:sp>
      <p:sp>
        <p:nvSpPr>
          <p:cNvPr id="3" name="Content Placeholder 2"/>
          <p:cNvSpPr>
            <a:spLocks noGrp="1"/>
          </p:cNvSpPr>
          <p:nvPr>
            <p:ph idx="1"/>
          </p:nvPr>
        </p:nvSpPr>
        <p:spPr/>
        <p:txBody>
          <a:bodyPr/>
          <a:lstStyle/>
          <a:p>
            <a:r>
              <a:rPr lang="hr-HR" dirty="0">
                <a:solidFill>
                  <a:srgbClr val="002060"/>
                </a:solidFill>
              </a:rPr>
              <a:t>Swiss Perfect – više se ne koristi</a:t>
            </a:r>
          </a:p>
          <a:p>
            <a:pPr lvl="1"/>
            <a:r>
              <a:rPr lang="hr-HR" dirty="0">
                <a:solidFill>
                  <a:srgbClr val="002060"/>
                </a:solidFill>
              </a:rPr>
              <a:t>Spominje se iz povijesnih razloga</a:t>
            </a:r>
          </a:p>
          <a:p>
            <a:r>
              <a:rPr lang="hr-HR" dirty="0">
                <a:solidFill>
                  <a:srgbClr val="002060"/>
                </a:solidFill>
              </a:rPr>
              <a:t>Swiss Manager – aktualan</a:t>
            </a:r>
          </a:p>
          <a:p>
            <a:pPr lvl="1"/>
            <a:r>
              <a:rPr lang="hr-HR" dirty="0">
                <a:solidFill>
                  <a:srgbClr val="002060"/>
                </a:solidFill>
              </a:rPr>
              <a:t>Za optimalno korištenje nužna registracija</a:t>
            </a:r>
          </a:p>
          <a:p>
            <a:pPr lvl="1"/>
            <a:r>
              <a:rPr lang="hr-HR" dirty="0">
                <a:solidFill>
                  <a:srgbClr val="002060"/>
                </a:solidFill>
              </a:rPr>
              <a:t>Trenutna verzija: 14.0.x.x</a:t>
            </a:r>
          </a:p>
        </p:txBody>
      </p:sp>
      <p:sp>
        <p:nvSpPr>
          <p:cNvPr id="4" name="Slide Number Placeholder 3"/>
          <p:cNvSpPr>
            <a:spLocks noGrp="1"/>
          </p:cNvSpPr>
          <p:nvPr>
            <p:ph type="sldNum" sz="quarter" idx="11"/>
          </p:nvPr>
        </p:nvSpPr>
        <p:spPr/>
        <p:txBody>
          <a:bodyPr/>
          <a:lstStyle/>
          <a:p>
            <a:fld id="{9CFA1C66-7F35-4C2B-A149-4061A2BD3423}" type="slidenum">
              <a:rPr lang="hr-HR" smtClean="0"/>
              <a:pPr/>
              <a:t>9</a:t>
            </a:fld>
            <a:endParaRPr lang="hr-H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99"/>
          <p:cNvSpPr>
            <a:spLocks noGrp="1" noChangeArrowheads="1"/>
          </p:cNvSpPr>
          <p:nvPr>
            <p:ph type="title"/>
          </p:nvPr>
        </p:nvSpPr>
        <p:spPr>
          <a:xfrm>
            <a:off x="357158" y="1071546"/>
            <a:ext cx="8015287" cy="914400"/>
          </a:xfrm>
        </p:spPr>
        <p:txBody>
          <a:bodyPr/>
          <a:lstStyle/>
          <a:p>
            <a:pPr>
              <a:defRPr/>
            </a:pPr>
            <a:r>
              <a:rPr lang="hr-HR" sz="4000" dirty="0">
                <a:solidFill>
                  <a:schemeClr val="tx1"/>
                </a:solidFill>
                <a:latin typeface="Arial" pitchFamily="34" charset="0"/>
                <a:cs typeface="Arial" pitchFamily="34" charset="0"/>
              </a:rPr>
              <a:t>Grafičko-tablična metoda</a:t>
            </a:r>
            <a:endParaRPr lang="hr-HR" sz="4000" dirty="0"/>
          </a:p>
        </p:txBody>
      </p:sp>
      <p:graphicFrame>
        <p:nvGraphicFramePr>
          <p:cNvPr id="144782" name="Group 398"/>
          <p:cNvGraphicFramePr>
            <a:graphicFrameLocks noGrp="1"/>
          </p:cNvGraphicFramePr>
          <p:nvPr>
            <p:ph idx="1"/>
          </p:nvPr>
        </p:nvGraphicFramePr>
        <p:xfrm>
          <a:off x="1428728" y="2071678"/>
          <a:ext cx="6138881" cy="3855020"/>
        </p:xfrm>
        <a:graphic>
          <a:graphicData uri="http://schemas.openxmlformats.org/drawingml/2006/table">
            <a:tbl>
              <a:tblPr/>
              <a:tblGrid>
                <a:gridCol w="1467085">
                  <a:extLst>
                    <a:ext uri="{9D8B030D-6E8A-4147-A177-3AD203B41FA5}">
                      <a16:colId xmlns:a16="http://schemas.microsoft.com/office/drawing/2014/main" val="20000"/>
                    </a:ext>
                  </a:extLst>
                </a:gridCol>
                <a:gridCol w="934605">
                  <a:extLst>
                    <a:ext uri="{9D8B030D-6E8A-4147-A177-3AD203B41FA5}">
                      <a16:colId xmlns:a16="http://schemas.microsoft.com/office/drawing/2014/main" val="20001"/>
                    </a:ext>
                  </a:extLst>
                </a:gridCol>
                <a:gridCol w="934605">
                  <a:extLst>
                    <a:ext uri="{9D8B030D-6E8A-4147-A177-3AD203B41FA5}">
                      <a16:colId xmlns:a16="http://schemas.microsoft.com/office/drawing/2014/main" val="20002"/>
                    </a:ext>
                  </a:extLst>
                </a:gridCol>
                <a:gridCol w="933376">
                  <a:extLst>
                    <a:ext uri="{9D8B030D-6E8A-4147-A177-3AD203B41FA5}">
                      <a16:colId xmlns:a16="http://schemas.microsoft.com/office/drawing/2014/main" val="20003"/>
                    </a:ext>
                  </a:extLst>
                </a:gridCol>
                <a:gridCol w="934605">
                  <a:extLst>
                    <a:ext uri="{9D8B030D-6E8A-4147-A177-3AD203B41FA5}">
                      <a16:colId xmlns:a16="http://schemas.microsoft.com/office/drawing/2014/main" val="20004"/>
                    </a:ext>
                  </a:extLst>
                </a:gridCol>
                <a:gridCol w="934605">
                  <a:extLst>
                    <a:ext uri="{9D8B030D-6E8A-4147-A177-3AD203B41FA5}">
                      <a16:colId xmlns:a16="http://schemas.microsoft.com/office/drawing/2014/main" val="20005"/>
                    </a:ext>
                  </a:extLst>
                </a:gridCol>
              </a:tblGrid>
              <a:tr h="267414">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Kolo </a:t>
                      </a:r>
                      <a:r>
                        <a:rPr kumimoji="0" lang="en-US" sz="1200" b="0" i="0" u="none" strike="noStrike" cap="none" normalizeH="0" baseline="0">
                          <a:ln>
                            <a:noFill/>
                          </a:ln>
                          <a:solidFill>
                            <a:schemeClr val="tx1"/>
                          </a:solidFill>
                          <a:effectLst/>
                          <a:latin typeface="Arial" charset="0"/>
                          <a:cs typeface="Times New Roman" pitchFamily="18" charset="0"/>
                        </a:rPr>
                        <a:t>\ Par</a:t>
                      </a:r>
                      <a:endParaRPr kumimoji="0" lang="en-US"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8008">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10</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9</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3 - 8</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4 - 7</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6</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8008">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6</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 5</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4</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9 - 3</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1 - 2</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8008">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III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10</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1</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4 - 9</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5 - 8</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6 - 7</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636">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IV</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7</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6</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9 - 5</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1 - 4</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2 - 3</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8008">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10</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2</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5 - 1</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6 - 9</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7 - 8</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8008">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8</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 – 7</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1 - 6</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2 - 5</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3 - 4</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8008">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10</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5 - 3</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6 - 2</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7- 1</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8 - 9</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8008">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VIII</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9</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1 - 8</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2 - 7</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3 - 6</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4 - 5</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8008">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IX</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10</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4</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7 - 3</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8 - 2</a:t>
                      </a:r>
                      <a:endParaRPr kumimoji="0" lang="hr-HR" sz="18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9 -1</a:t>
                      </a:r>
                      <a:endParaRPr kumimoji="0" lang="hr-HR" sz="18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a:defRPr/>
            </a:pPr>
            <a:r>
              <a:rPr lang="hr-HR" dirty="0">
                <a:solidFill>
                  <a:schemeClr val="tx1"/>
                </a:solidFill>
                <a:latin typeface="Arial" pitchFamily="34" charset="0"/>
                <a:cs typeface="Arial" pitchFamily="34" charset="0"/>
              </a:rPr>
              <a:t>Tablična metoda</a:t>
            </a:r>
          </a:p>
        </p:txBody>
      </p:sp>
      <p:graphicFrame>
        <p:nvGraphicFramePr>
          <p:cNvPr id="141256" name="Group 968"/>
          <p:cNvGraphicFramePr>
            <a:graphicFrameLocks noGrp="1"/>
          </p:cNvGraphicFramePr>
          <p:nvPr>
            <p:ph idx="1"/>
          </p:nvPr>
        </p:nvGraphicFramePr>
        <p:xfrm>
          <a:off x="1142975" y="1714487"/>
          <a:ext cx="6979477" cy="3898140"/>
        </p:xfrm>
        <a:graphic>
          <a:graphicData uri="http://schemas.openxmlformats.org/drawingml/2006/table">
            <a:tbl>
              <a:tblPr/>
              <a:tblGrid>
                <a:gridCol w="428943">
                  <a:extLst>
                    <a:ext uri="{9D8B030D-6E8A-4147-A177-3AD203B41FA5}">
                      <a16:colId xmlns:a16="http://schemas.microsoft.com/office/drawing/2014/main" val="20000"/>
                    </a:ext>
                  </a:extLst>
                </a:gridCol>
                <a:gridCol w="881453">
                  <a:extLst>
                    <a:ext uri="{9D8B030D-6E8A-4147-A177-3AD203B41FA5}">
                      <a16:colId xmlns:a16="http://schemas.microsoft.com/office/drawing/2014/main" val="20001"/>
                    </a:ext>
                  </a:extLst>
                </a:gridCol>
                <a:gridCol w="338701">
                  <a:extLst>
                    <a:ext uri="{9D8B030D-6E8A-4147-A177-3AD203B41FA5}">
                      <a16:colId xmlns:a16="http://schemas.microsoft.com/office/drawing/2014/main" val="20002"/>
                    </a:ext>
                  </a:extLst>
                </a:gridCol>
                <a:gridCol w="533038">
                  <a:extLst>
                    <a:ext uri="{9D8B030D-6E8A-4147-A177-3AD203B41FA5}">
                      <a16:colId xmlns:a16="http://schemas.microsoft.com/office/drawing/2014/main" val="20003"/>
                    </a:ext>
                  </a:extLst>
                </a:gridCol>
                <a:gridCol w="533038">
                  <a:extLst>
                    <a:ext uri="{9D8B030D-6E8A-4147-A177-3AD203B41FA5}">
                      <a16:colId xmlns:a16="http://schemas.microsoft.com/office/drawing/2014/main" val="20004"/>
                    </a:ext>
                  </a:extLst>
                </a:gridCol>
                <a:gridCol w="533038">
                  <a:extLst>
                    <a:ext uri="{9D8B030D-6E8A-4147-A177-3AD203B41FA5}">
                      <a16:colId xmlns:a16="http://schemas.microsoft.com/office/drawing/2014/main" val="20005"/>
                    </a:ext>
                  </a:extLst>
                </a:gridCol>
                <a:gridCol w="533038">
                  <a:extLst>
                    <a:ext uri="{9D8B030D-6E8A-4147-A177-3AD203B41FA5}">
                      <a16:colId xmlns:a16="http://schemas.microsoft.com/office/drawing/2014/main" val="20006"/>
                    </a:ext>
                  </a:extLst>
                </a:gridCol>
                <a:gridCol w="533038">
                  <a:extLst>
                    <a:ext uri="{9D8B030D-6E8A-4147-A177-3AD203B41FA5}">
                      <a16:colId xmlns:a16="http://schemas.microsoft.com/office/drawing/2014/main" val="20007"/>
                    </a:ext>
                  </a:extLst>
                </a:gridCol>
                <a:gridCol w="533038">
                  <a:extLst>
                    <a:ext uri="{9D8B030D-6E8A-4147-A177-3AD203B41FA5}">
                      <a16:colId xmlns:a16="http://schemas.microsoft.com/office/drawing/2014/main" val="20008"/>
                    </a:ext>
                  </a:extLst>
                </a:gridCol>
                <a:gridCol w="533038">
                  <a:extLst>
                    <a:ext uri="{9D8B030D-6E8A-4147-A177-3AD203B41FA5}">
                      <a16:colId xmlns:a16="http://schemas.microsoft.com/office/drawing/2014/main" val="20009"/>
                    </a:ext>
                  </a:extLst>
                </a:gridCol>
                <a:gridCol w="533038">
                  <a:extLst>
                    <a:ext uri="{9D8B030D-6E8A-4147-A177-3AD203B41FA5}">
                      <a16:colId xmlns:a16="http://schemas.microsoft.com/office/drawing/2014/main" val="20010"/>
                    </a:ext>
                  </a:extLst>
                </a:gridCol>
                <a:gridCol w="533038">
                  <a:extLst>
                    <a:ext uri="{9D8B030D-6E8A-4147-A177-3AD203B41FA5}">
                      <a16:colId xmlns:a16="http://schemas.microsoft.com/office/drawing/2014/main" val="20011"/>
                    </a:ext>
                  </a:extLst>
                </a:gridCol>
                <a:gridCol w="533038">
                  <a:extLst>
                    <a:ext uri="{9D8B030D-6E8A-4147-A177-3AD203B41FA5}">
                      <a16:colId xmlns:a16="http://schemas.microsoft.com/office/drawing/2014/main" val="20012"/>
                    </a:ext>
                  </a:extLst>
                </a:gridCol>
              </a:tblGrid>
              <a:tr h="850140">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Prezime</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dirty="0">
                          <a:ln>
                            <a:noFill/>
                          </a:ln>
                          <a:solidFill>
                            <a:schemeClr val="tx1"/>
                          </a:solidFill>
                          <a:effectLst/>
                          <a:latin typeface="Arial" charset="0"/>
                          <a:cs typeface="Times New Roman" pitchFamily="18" charset="0"/>
                        </a:rPr>
                        <a:t>1</a:t>
                      </a:r>
                      <a:endParaRPr kumimoji="0" lang="hr-HR" sz="14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10</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Bod</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0477">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0477">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0477">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0477">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0477">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0477">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0477">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00477">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0477">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00477">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dirty="0">
                          <a:ln>
                            <a:noFill/>
                          </a:ln>
                          <a:solidFill>
                            <a:schemeClr val="tx1"/>
                          </a:solidFill>
                          <a:effectLst/>
                          <a:latin typeface="Arial" charset="0"/>
                          <a:cs typeface="Times New Roman" pitchFamily="18" charset="0"/>
                        </a:rPr>
                        <a:t>10</a:t>
                      </a:r>
                      <a:endParaRPr kumimoji="0" lang="hr-HR" sz="14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964"/>
          <p:cNvSpPr>
            <a:spLocks noGrp="1" noChangeArrowheads="1"/>
          </p:cNvSpPr>
          <p:nvPr>
            <p:ph type="title"/>
          </p:nvPr>
        </p:nvSpPr>
        <p:spPr/>
        <p:txBody>
          <a:bodyPr/>
          <a:lstStyle/>
          <a:p>
            <a:pPr>
              <a:defRPr/>
            </a:pPr>
            <a:r>
              <a:rPr lang="hr-HR" dirty="0">
                <a:solidFill>
                  <a:schemeClr val="tx1"/>
                </a:solidFill>
                <a:latin typeface="Arial" pitchFamily="34" charset="0"/>
                <a:cs typeface="Arial" pitchFamily="34" charset="0"/>
              </a:rPr>
              <a:t>Tablična metoda</a:t>
            </a:r>
            <a:endParaRPr lang="hr-HR" dirty="0"/>
          </a:p>
        </p:txBody>
      </p:sp>
      <p:graphicFrame>
        <p:nvGraphicFramePr>
          <p:cNvPr id="148425" name="Group 969"/>
          <p:cNvGraphicFramePr>
            <a:graphicFrameLocks noGrp="1"/>
          </p:cNvGraphicFramePr>
          <p:nvPr>
            <p:ph idx="1"/>
          </p:nvPr>
        </p:nvGraphicFramePr>
        <p:xfrm>
          <a:off x="1000100" y="1643050"/>
          <a:ext cx="7210451" cy="4000528"/>
        </p:xfrm>
        <a:graphic>
          <a:graphicData uri="http://schemas.openxmlformats.org/drawingml/2006/table">
            <a:tbl>
              <a:tblPr/>
              <a:tblGrid>
                <a:gridCol w="394322">
                  <a:extLst>
                    <a:ext uri="{9D8B030D-6E8A-4147-A177-3AD203B41FA5}">
                      <a16:colId xmlns:a16="http://schemas.microsoft.com/office/drawing/2014/main" val="20000"/>
                    </a:ext>
                  </a:extLst>
                </a:gridCol>
                <a:gridCol w="852197">
                  <a:extLst>
                    <a:ext uri="{9D8B030D-6E8A-4147-A177-3AD203B41FA5}">
                      <a16:colId xmlns:a16="http://schemas.microsoft.com/office/drawing/2014/main" val="20001"/>
                    </a:ext>
                  </a:extLst>
                </a:gridCol>
                <a:gridCol w="417432">
                  <a:extLst>
                    <a:ext uri="{9D8B030D-6E8A-4147-A177-3AD203B41FA5}">
                      <a16:colId xmlns:a16="http://schemas.microsoft.com/office/drawing/2014/main" val="20002"/>
                    </a:ext>
                  </a:extLst>
                </a:gridCol>
                <a:gridCol w="554650">
                  <a:extLst>
                    <a:ext uri="{9D8B030D-6E8A-4147-A177-3AD203B41FA5}">
                      <a16:colId xmlns:a16="http://schemas.microsoft.com/office/drawing/2014/main" val="20003"/>
                    </a:ext>
                  </a:extLst>
                </a:gridCol>
                <a:gridCol w="554650">
                  <a:extLst>
                    <a:ext uri="{9D8B030D-6E8A-4147-A177-3AD203B41FA5}">
                      <a16:colId xmlns:a16="http://schemas.microsoft.com/office/drawing/2014/main" val="20004"/>
                    </a:ext>
                  </a:extLst>
                </a:gridCol>
                <a:gridCol w="554650">
                  <a:extLst>
                    <a:ext uri="{9D8B030D-6E8A-4147-A177-3AD203B41FA5}">
                      <a16:colId xmlns:a16="http://schemas.microsoft.com/office/drawing/2014/main" val="20005"/>
                    </a:ext>
                  </a:extLst>
                </a:gridCol>
                <a:gridCol w="554650">
                  <a:extLst>
                    <a:ext uri="{9D8B030D-6E8A-4147-A177-3AD203B41FA5}">
                      <a16:colId xmlns:a16="http://schemas.microsoft.com/office/drawing/2014/main" val="20006"/>
                    </a:ext>
                  </a:extLst>
                </a:gridCol>
                <a:gridCol w="554650">
                  <a:extLst>
                    <a:ext uri="{9D8B030D-6E8A-4147-A177-3AD203B41FA5}">
                      <a16:colId xmlns:a16="http://schemas.microsoft.com/office/drawing/2014/main" val="20007"/>
                    </a:ext>
                  </a:extLst>
                </a:gridCol>
                <a:gridCol w="554650">
                  <a:extLst>
                    <a:ext uri="{9D8B030D-6E8A-4147-A177-3AD203B41FA5}">
                      <a16:colId xmlns:a16="http://schemas.microsoft.com/office/drawing/2014/main" val="20008"/>
                    </a:ext>
                  </a:extLst>
                </a:gridCol>
                <a:gridCol w="554650">
                  <a:extLst>
                    <a:ext uri="{9D8B030D-6E8A-4147-A177-3AD203B41FA5}">
                      <a16:colId xmlns:a16="http://schemas.microsoft.com/office/drawing/2014/main" val="20009"/>
                    </a:ext>
                  </a:extLst>
                </a:gridCol>
                <a:gridCol w="554650">
                  <a:extLst>
                    <a:ext uri="{9D8B030D-6E8A-4147-A177-3AD203B41FA5}">
                      <a16:colId xmlns:a16="http://schemas.microsoft.com/office/drawing/2014/main" val="20010"/>
                    </a:ext>
                  </a:extLst>
                </a:gridCol>
                <a:gridCol w="554650">
                  <a:extLst>
                    <a:ext uri="{9D8B030D-6E8A-4147-A177-3AD203B41FA5}">
                      <a16:colId xmlns:a16="http://schemas.microsoft.com/office/drawing/2014/main" val="20011"/>
                    </a:ext>
                  </a:extLst>
                </a:gridCol>
                <a:gridCol w="554650">
                  <a:extLst>
                    <a:ext uri="{9D8B030D-6E8A-4147-A177-3AD203B41FA5}">
                      <a16:colId xmlns:a16="http://schemas.microsoft.com/office/drawing/2014/main" val="20012"/>
                    </a:ext>
                  </a:extLst>
                </a:gridCol>
              </a:tblGrid>
              <a:tr h="847703">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Prezime</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10</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Bod</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133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133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2</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133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3</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133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4</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133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5</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133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6</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133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7</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0133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8</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133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9</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409625">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10</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1" i="1" u="sng" strike="noStrike" cap="none" normalizeH="0" baseline="0">
                          <a:ln>
                            <a:noFill/>
                          </a:ln>
                          <a:solidFill>
                            <a:schemeClr val="tx1"/>
                          </a:solidFill>
                          <a:effectLst/>
                          <a:latin typeface="Arial" charset="0"/>
                          <a:cs typeface="Times New Roman" pitchFamily="18" charset="0"/>
                        </a:rPr>
                        <a:t>II</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400" b="0" i="0" u="none" strike="noStrike" cap="none" normalizeH="0" baseline="0">
                          <a:ln>
                            <a:noFill/>
                          </a:ln>
                          <a:solidFill>
                            <a:schemeClr val="tx1"/>
                          </a:solidFill>
                          <a:effectLst/>
                          <a:latin typeface="Arial" charset="0"/>
                          <a:cs typeface="Times New Roman" pitchFamily="18" charset="0"/>
                        </a:rPr>
                        <a:t>O</a:t>
                      </a:r>
                      <a:endParaRPr kumimoji="0" lang="hr-HR" sz="1400" b="0" i="0" u="none" strike="noStrike" cap="none" normalizeH="0" baseline="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400" b="0" i="0" u="none" strike="noStrike" cap="none" normalizeH="0" baseline="0" dirty="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a:defRPr/>
            </a:pPr>
            <a:r>
              <a:rPr lang="hr-HR" sz="6000" dirty="0">
                <a:solidFill>
                  <a:schemeClr val="tx1"/>
                </a:solidFill>
                <a:latin typeface="Arial" pitchFamily="34" charset="0"/>
                <a:cs typeface="Arial" pitchFamily="34" charset="0"/>
              </a:rPr>
              <a:t>Švicarski sustav</a:t>
            </a:r>
          </a:p>
        </p:txBody>
      </p:sp>
      <p:sp>
        <p:nvSpPr>
          <p:cNvPr id="75779" name="Rectangle 3"/>
          <p:cNvSpPr>
            <a:spLocks noGrp="1" noChangeArrowheads="1"/>
          </p:cNvSpPr>
          <p:nvPr>
            <p:ph type="body" idx="1"/>
          </p:nvPr>
        </p:nvSpPr>
        <p:spPr>
          <a:xfrm>
            <a:off x="1142976" y="1285860"/>
            <a:ext cx="6786610" cy="4565650"/>
          </a:xfrm>
        </p:spPr>
        <p:txBody>
          <a:bodyPr/>
          <a:lstStyle/>
          <a:p>
            <a:pPr>
              <a:lnSpc>
                <a:spcPct val="80000"/>
              </a:lnSpc>
            </a:pPr>
            <a:r>
              <a:rPr lang="hr-HR" sz="1800" dirty="0">
                <a:solidFill>
                  <a:srgbClr val="002060"/>
                </a:solidFill>
                <a:latin typeface="Arial" charset="0"/>
                <a:cs typeface="Arial" charset="0"/>
              </a:rPr>
              <a:t>Nedirigirane varijante – brojevi se izvlače.</a:t>
            </a:r>
          </a:p>
          <a:p>
            <a:pPr>
              <a:lnSpc>
                <a:spcPct val="80000"/>
              </a:lnSpc>
            </a:pPr>
            <a:r>
              <a:rPr lang="hr-HR" sz="1800" dirty="0">
                <a:solidFill>
                  <a:srgbClr val="002060"/>
                </a:solidFill>
                <a:latin typeface="Arial" charset="0"/>
                <a:cs typeface="Arial" charset="0"/>
              </a:rPr>
              <a:t>Dirigirane varijante – igrači su rangirani putem rejtinga.</a:t>
            </a:r>
          </a:p>
          <a:p>
            <a:pPr>
              <a:lnSpc>
                <a:spcPct val="80000"/>
              </a:lnSpc>
            </a:pPr>
            <a:endParaRPr lang="hr-HR" sz="1800" b="1" dirty="0">
              <a:solidFill>
                <a:srgbClr val="002060"/>
              </a:solidFill>
              <a:latin typeface="Arial" charset="0"/>
              <a:cs typeface="Arial" charset="0"/>
            </a:endParaRPr>
          </a:p>
          <a:p>
            <a:pPr>
              <a:lnSpc>
                <a:spcPct val="80000"/>
              </a:lnSpc>
              <a:buFont typeface="Wingdings" pitchFamily="2" charset="2"/>
              <a:buNone/>
            </a:pPr>
            <a:r>
              <a:rPr lang="hr-HR" sz="1800" b="1" dirty="0">
                <a:solidFill>
                  <a:srgbClr val="002060"/>
                </a:solidFill>
                <a:latin typeface="Arial" charset="0"/>
                <a:cs typeface="Arial" charset="0"/>
              </a:rPr>
              <a:t>Osnovna načela:</a:t>
            </a:r>
          </a:p>
          <a:p>
            <a:pPr>
              <a:lnSpc>
                <a:spcPct val="80000"/>
              </a:lnSpc>
              <a:buFont typeface="Wingdings" pitchFamily="2" charset="2"/>
              <a:buNone/>
            </a:pPr>
            <a:endParaRPr lang="hr-HR" sz="1800" dirty="0">
              <a:solidFill>
                <a:srgbClr val="002060"/>
              </a:solidFill>
              <a:latin typeface="Arial" charset="0"/>
              <a:cs typeface="Arial" charset="0"/>
            </a:endParaRPr>
          </a:p>
          <a:p>
            <a:pPr>
              <a:lnSpc>
                <a:spcPct val="80000"/>
              </a:lnSpc>
            </a:pPr>
            <a:r>
              <a:rPr lang="hr-HR" sz="1800" dirty="0">
                <a:solidFill>
                  <a:srgbClr val="002060"/>
                </a:solidFill>
                <a:latin typeface="Arial" charset="0"/>
                <a:cs typeface="Arial" charset="0"/>
              </a:rPr>
              <a:t>Broj kola unaprijed odrediti.</a:t>
            </a:r>
          </a:p>
          <a:p>
            <a:pPr>
              <a:lnSpc>
                <a:spcPct val="80000"/>
              </a:lnSpc>
            </a:pPr>
            <a:r>
              <a:rPr lang="hr-HR" sz="1800" dirty="0">
                <a:solidFill>
                  <a:srgbClr val="002060"/>
                </a:solidFill>
                <a:latin typeface="Arial" charset="0"/>
                <a:cs typeface="Arial" charset="0"/>
              </a:rPr>
              <a:t>Dva igrača mogu igrati samo jednom (iznimka kontumac)</a:t>
            </a:r>
          </a:p>
          <a:p>
            <a:pPr>
              <a:lnSpc>
                <a:spcPct val="80000"/>
              </a:lnSpc>
            </a:pPr>
            <a:r>
              <a:rPr lang="hr-HR" sz="1800" dirty="0">
                <a:solidFill>
                  <a:srgbClr val="002060"/>
                </a:solidFill>
                <a:latin typeface="Arial" charset="0"/>
                <a:cs typeface="Arial" charset="0"/>
              </a:rPr>
              <a:t>Igrači se sastaju s istim ili najbližim brojem bodova</a:t>
            </a:r>
          </a:p>
          <a:p>
            <a:pPr>
              <a:lnSpc>
                <a:spcPct val="80000"/>
              </a:lnSpc>
            </a:pPr>
            <a:r>
              <a:rPr lang="hr-HR" sz="1800" dirty="0">
                <a:solidFill>
                  <a:srgbClr val="002060"/>
                </a:solidFill>
                <a:latin typeface="Arial" charset="0"/>
                <a:cs typeface="Arial" charset="0"/>
              </a:rPr>
              <a:t>Broj partija s bijelim i crnim figurama mora biti što je moguće</a:t>
            </a:r>
            <a:br>
              <a:rPr lang="hr-HR" sz="1800" dirty="0">
                <a:solidFill>
                  <a:srgbClr val="002060"/>
                </a:solidFill>
                <a:latin typeface="Arial" charset="0"/>
                <a:cs typeface="Arial" charset="0"/>
              </a:rPr>
            </a:br>
            <a:r>
              <a:rPr lang="hr-HR" sz="1800" dirty="0">
                <a:solidFill>
                  <a:srgbClr val="002060"/>
                </a:solidFill>
                <a:latin typeface="Arial" charset="0"/>
                <a:cs typeface="Arial" charset="0"/>
              </a:rPr>
              <a:t>ujednačeniji</a:t>
            </a:r>
          </a:p>
          <a:p>
            <a:pPr>
              <a:lnSpc>
                <a:spcPct val="80000"/>
              </a:lnSpc>
            </a:pPr>
            <a:r>
              <a:rPr lang="hr-HR" sz="1800" dirty="0">
                <a:solidFill>
                  <a:srgbClr val="002060"/>
                </a:solidFill>
                <a:latin typeface="Arial" charset="0"/>
                <a:cs typeface="Arial" charset="0"/>
              </a:rPr>
              <a:t>Kad je moguće, igraču se dodjeljuje suprotna boja od one u</a:t>
            </a:r>
            <a:br>
              <a:rPr lang="hr-HR" sz="1800" dirty="0">
                <a:solidFill>
                  <a:srgbClr val="002060"/>
                </a:solidFill>
                <a:latin typeface="Arial" charset="0"/>
                <a:cs typeface="Arial" charset="0"/>
              </a:rPr>
            </a:br>
            <a:r>
              <a:rPr lang="hr-HR" sz="1800" dirty="0">
                <a:solidFill>
                  <a:srgbClr val="002060"/>
                </a:solidFill>
                <a:latin typeface="Arial" charset="0"/>
                <a:cs typeface="Arial" charset="0"/>
              </a:rPr>
              <a:t>prethodnom kolu</a:t>
            </a:r>
          </a:p>
          <a:p>
            <a:pPr>
              <a:lnSpc>
                <a:spcPct val="80000"/>
              </a:lnSpc>
            </a:pPr>
            <a:r>
              <a:rPr lang="hr-HR" sz="1800" dirty="0">
                <a:solidFill>
                  <a:srgbClr val="002060"/>
                </a:solidFill>
                <a:latin typeface="Arial" charset="0"/>
                <a:cs typeface="Arial" charset="0"/>
              </a:rPr>
              <a:t>Kod ekipnih natjecanja primjenjuju se samo prva 3 načela.</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a:defRPr/>
            </a:pPr>
            <a:r>
              <a:rPr lang="hr-HR" sz="5400" dirty="0">
                <a:solidFill>
                  <a:schemeClr val="tx1"/>
                </a:solidFill>
                <a:latin typeface="Arial" pitchFamily="34" charset="0"/>
                <a:cs typeface="Arial" pitchFamily="34" charset="0"/>
              </a:rPr>
              <a:t>A. Rejting</a:t>
            </a:r>
          </a:p>
        </p:txBody>
      </p:sp>
      <p:sp>
        <p:nvSpPr>
          <p:cNvPr id="76803" name="Rectangle 3"/>
          <p:cNvSpPr>
            <a:spLocks noGrp="1" noChangeArrowheads="1"/>
          </p:cNvSpPr>
          <p:nvPr>
            <p:ph type="body" idx="1"/>
          </p:nvPr>
        </p:nvSpPr>
        <p:spPr/>
        <p:txBody>
          <a:bodyPr/>
          <a:lstStyle/>
          <a:p>
            <a:pPr>
              <a:lnSpc>
                <a:spcPct val="80000"/>
              </a:lnSpc>
            </a:pPr>
            <a:r>
              <a:rPr lang="hr-HR" sz="2000" b="1" dirty="0">
                <a:solidFill>
                  <a:srgbClr val="002060"/>
                </a:solidFill>
                <a:latin typeface="Arial" charset="0"/>
                <a:cs typeface="Arial" charset="0"/>
              </a:rPr>
              <a:t>4.4.1. PRAVILA FIDE VARIJANTE ŠVICARSKOG SUSTAVA</a:t>
            </a:r>
            <a:endParaRPr lang="hr-HR" sz="2000" dirty="0">
              <a:solidFill>
                <a:srgbClr val="002060"/>
              </a:solidFill>
              <a:latin typeface="Arial" charset="0"/>
              <a:cs typeface="Arial" charset="0"/>
            </a:endParaRPr>
          </a:p>
          <a:p>
            <a:pPr>
              <a:lnSpc>
                <a:spcPct val="80000"/>
              </a:lnSpc>
            </a:pPr>
            <a:r>
              <a:rPr lang="hr-HR" sz="2000" dirty="0">
                <a:solidFill>
                  <a:srgbClr val="002060"/>
                </a:solidFill>
                <a:latin typeface="Arial" charset="0"/>
                <a:cs typeface="Arial" charset="0"/>
              </a:rPr>
              <a:t>To je švicarski sustav temeljen na rejtingu. Pravila prihvaćena na Generalnoj skupštini 1992. godine.</a:t>
            </a:r>
            <a:endParaRPr lang="hr-HR" sz="2000" b="1" dirty="0">
              <a:solidFill>
                <a:srgbClr val="002060"/>
              </a:solidFill>
              <a:latin typeface="Arial" charset="0"/>
              <a:cs typeface="Arial" charset="0"/>
            </a:endParaRPr>
          </a:p>
          <a:p>
            <a:pPr>
              <a:lnSpc>
                <a:spcPct val="80000"/>
              </a:lnSpc>
            </a:pPr>
            <a:r>
              <a:rPr lang="hr-HR" sz="2000" b="1" dirty="0">
                <a:solidFill>
                  <a:srgbClr val="002060"/>
                </a:solidFill>
                <a:latin typeface="Arial" charset="0"/>
                <a:cs typeface="Arial" charset="0"/>
              </a:rPr>
              <a:t>Uvodne primjedbe i definicije</a:t>
            </a:r>
          </a:p>
          <a:p>
            <a:pPr>
              <a:lnSpc>
                <a:spcPct val="80000"/>
              </a:lnSpc>
            </a:pPr>
            <a:r>
              <a:rPr lang="hr-HR" sz="2000" b="1" dirty="0">
                <a:solidFill>
                  <a:srgbClr val="002060"/>
                </a:solidFill>
                <a:latin typeface="Arial" charset="0"/>
                <a:cs typeface="Arial" charset="0"/>
              </a:rPr>
              <a:t>A.1. Rejting</a:t>
            </a:r>
            <a:endParaRPr lang="hr-HR" sz="2000" dirty="0">
              <a:solidFill>
                <a:srgbClr val="002060"/>
              </a:solidFill>
              <a:latin typeface="Arial" charset="0"/>
              <a:cs typeface="Arial" charset="0"/>
            </a:endParaRPr>
          </a:p>
          <a:p>
            <a:pPr>
              <a:lnSpc>
                <a:spcPct val="80000"/>
              </a:lnSpc>
            </a:pPr>
            <a:r>
              <a:rPr lang="hr-HR" sz="2000" dirty="0">
                <a:solidFill>
                  <a:srgbClr val="002060"/>
                </a:solidFill>
                <a:latin typeface="Arial" charset="0"/>
                <a:cs typeface="Arial" charset="0"/>
              </a:rPr>
              <a:t>Provjeriti sve rejtinge. Ako se ne zna pouzdan rejting igrača, suci ga moraju što realnije procijeniti. Pretvaranje njemačkog INGO sustava</a:t>
            </a:r>
          </a:p>
          <a:p>
            <a:pPr>
              <a:lnSpc>
                <a:spcPct val="80000"/>
              </a:lnSpc>
            </a:pPr>
            <a:r>
              <a:rPr lang="hr-HR" sz="2000" dirty="0">
                <a:solidFill>
                  <a:srgbClr val="002060"/>
                </a:solidFill>
                <a:latin typeface="Arial" charset="0"/>
                <a:cs typeface="Arial" charset="0"/>
              </a:rPr>
              <a:t>rejting = 2840 – 8 x INGO. Pretvaranje britanskog BCF sustava</a:t>
            </a:r>
          </a:p>
          <a:p>
            <a:pPr>
              <a:lnSpc>
                <a:spcPct val="80000"/>
              </a:lnSpc>
            </a:pPr>
            <a:r>
              <a:rPr lang="hr-HR" sz="2000" dirty="0">
                <a:solidFill>
                  <a:srgbClr val="002060"/>
                </a:solidFill>
                <a:latin typeface="Arial" charset="0"/>
                <a:cs typeface="Arial" charset="0"/>
              </a:rPr>
              <a:t>rejting = 600 + 8 x BCF.</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a:defRPr/>
            </a:pPr>
            <a:r>
              <a:rPr lang="hr-HR" sz="5400" dirty="0">
                <a:solidFill>
                  <a:schemeClr val="tx1"/>
                </a:solidFill>
                <a:latin typeface="Arial" pitchFamily="34" charset="0"/>
                <a:cs typeface="Arial" pitchFamily="34" charset="0"/>
              </a:rPr>
              <a:t>A. Rejting</a:t>
            </a:r>
            <a:endParaRPr lang="hr-HR" sz="5400" dirty="0"/>
          </a:p>
        </p:txBody>
      </p:sp>
      <p:sp>
        <p:nvSpPr>
          <p:cNvPr id="77827" name="Rectangle 3"/>
          <p:cNvSpPr>
            <a:spLocks noGrp="1" noChangeArrowheads="1"/>
          </p:cNvSpPr>
          <p:nvPr>
            <p:ph type="body" idx="1"/>
          </p:nvPr>
        </p:nvSpPr>
        <p:spPr/>
        <p:txBody>
          <a:bodyPr/>
          <a:lstStyle/>
          <a:p>
            <a:pPr>
              <a:lnSpc>
                <a:spcPct val="80000"/>
              </a:lnSpc>
            </a:pPr>
            <a:r>
              <a:rPr lang="hr-HR" sz="1800" b="1" dirty="0">
                <a:solidFill>
                  <a:srgbClr val="002060"/>
                </a:solidFill>
                <a:latin typeface="Arial" charset="0"/>
                <a:cs typeface="Arial" charset="0"/>
              </a:rPr>
              <a:t>A.2. Poredak </a:t>
            </a:r>
            <a:r>
              <a:rPr lang="hr-HR" sz="1800" dirty="0">
                <a:solidFill>
                  <a:srgbClr val="002060"/>
                </a:solidFill>
                <a:latin typeface="Arial" charset="0"/>
                <a:cs typeface="Arial" charset="0"/>
              </a:rPr>
              <a:t>za rangiranje igrača</a:t>
            </a:r>
          </a:p>
          <a:p>
            <a:pPr>
              <a:lnSpc>
                <a:spcPct val="80000"/>
              </a:lnSpc>
            </a:pPr>
            <a:r>
              <a:rPr lang="hr-HR" sz="1800" dirty="0">
                <a:solidFill>
                  <a:srgbClr val="002060"/>
                </a:solidFill>
                <a:latin typeface="Arial" charset="0"/>
                <a:cs typeface="Arial" charset="0"/>
              </a:rPr>
              <a:t>broj bodova</a:t>
            </a:r>
          </a:p>
          <a:p>
            <a:pPr>
              <a:lnSpc>
                <a:spcPct val="80000"/>
              </a:lnSpc>
            </a:pPr>
            <a:r>
              <a:rPr lang="hr-HR" sz="1800" dirty="0">
                <a:solidFill>
                  <a:srgbClr val="002060"/>
                </a:solidFill>
                <a:latin typeface="Arial" charset="0"/>
                <a:cs typeface="Arial" charset="0"/>
              </a:rPr>
              <a:t>rejting</a:t>
            </a:r>
          </a:p>
          <a:p>
            <a:pPr>
              <a:lnSpc>
                <a:spcPct val="80000"/>
              </a:lnSpc>
            </a:pPr>
            <a:r>
              <a:rPr lang="hr-HR" sz="1800" dirty="0">
                <a:solidFill>
                  <a:srgbClr val="002060"/>
                </a:solidFill>
                <a:latin typeface="Arial" charset="0"/>
                <a:cs typeface="Arial" charset="0"/>
              </a:rPr>
              <a:t>FIDE titula</a:t>
            </a:r>
          </a:p>
          <a:p>
            <a:pPr>
              <a:lnSpc>
                <a:spcPct val="80000"/>
              </a:lnSpc>
            </a:pPr>
            <a:r>
              <a:rPr lang="hr-HR" sz="1800" dirty="0">
                <a:solidFill>
                  <a:srgbClr val="002060"/>
                </a:solidFill>
                <a:latin typeface="Arial" charset="0"/>
                <a:cs typeface="Arial" charset="0"/>
              </a:rPr>
              <a:t>abecedni red</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A.3. Rezultatske grupe</a:t>
            </a:r>
          </a:p>
          <a:p>
            <a:pPr>
              <a:lnSpc>
                <a:spcPct val="80000"/>
              </a:lnSpc>
            </a:pPr>
            <a:r>
              <a:rPr lang="hr-HR" sz="1800" dirty="0">
                <a:solidFill>
                  <a:srgbClr val="002060"/>
                </a:solidFill>
                <a:latin typeface="Arial" charset="0"/>
                <a:cs typeface="Arial" charset="0"/>
              </a:rPr>
              <a:t>Homogena je grupa igrača s jednakim brojem bodova.</a:t>
            </a:r>
          </a:p>
          <a:p>
            <a:pPr>
              <a:lnSpc>
                <a:spcPct val="80000"/>
              </a:lnSpc>
            </a:pPr>
            <a:r>
              <a:rPr lang="hr-HR" sz="1800" dirty="0">
                <a:solidFill>
                  <a:srgbClr val="002060"/>
                </a:solidFill>
                <a:latin typeface="Arial" charset="0"/>
                <a:cs typeface="Arial" charset="0"/>
              </a:rPr>
              <a:t>Igrači s više bodova koji ostanu bez protivnika prebacuju se u nižu rezultatsku grupu koja tako postaje heterogena.</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A.4. Flotiranje</a:t>
            </a:r>
          </a:p>
          <a:p>
            <a:pPr>
              <a:lnSpc>
                <a:spcPct val="80000"/>
              </a:lnSpc>
            </a:pPr>
            <a:r>
              <a:rPr lang="hr-HR" sz="1800" dirty="0">
                <a:solidFill>
                  <a:srgbClr val="002060"/>
                </a:solidFill>
                <a:latin typeface="Arial" charset="0"/>
                <a:cs typeface="Arial" charset="0"/>
              </a:rPr>
              <a:t>Kad se paruju igrači s različitim brojem bodova, više rangirani igrač flotira prema dolje (↓) a niže rangirani igrač flotira prema gore (↑).</a:t>
            </a:r>
          </a:p>
          <a:p>
            <a:pPr>
              <a:lnSpc>
                <a:spcPct val="80000"/>
              </a:lnSpc>
            </a:pPr>
            <a:r>
              <a:rPr lang="hr-HR" sz="1800" dirty="0">
                <a:solidFill>
                  <a:srgbClr val="002060"/>
                </a:solidFill>
                <a:latin typeface="Arial" charset="0"/>
                <a:cs typeface="Arial" charset="0"/>
              </a:rPr>
              <a:t>Isti igrač ne smije nejednako flotirati u slijedećim kolima.</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a:defRPr/>
            </a:pPr>
            <a:r>
              <a:rPr lang="hr-HR" sz="5400" dirty="0">
                <a:solidFill>
                  <a:schemeClr val="tx1"/>
                </a:solidFill>
                <a:latin typeface="Arial" pitchFamily="34" charset="0"/>
                <a:cs typeface="Arial" pitchFamily="34" charset="0"/>
              </a:rPr>
              <a:t>A. Rejting</a:t>
            </a:r>
            <a:endParaRPr lang="hr-HR" sz="5400" dirty="0"/>
          </a:p>
        </p:txBody>
      </p:sp>
      <p:sp>
        <p:nvSpPr>
          <p:cNvPr id="78851" name="Rectangle 3"/>
          <p:cNvSpPr>
            <a:spLocks noGrp="1" noChangeArrowheads="1"/>
          </p:cNvSpPr>
          <p:nvPr>
            <p:ph type="body" idx="1"/>
          </p:nvPr>
        </p:nvSpPr>
        <p:spPr/>
        <p:txBody>
          <a:bodyPr/>
          <a:lstStyle/>
          <a:p>
            <a:pPr>
              <a:lnSpc>
                <a:spcPct val="80000"/>
              </a:lnSpc>
            </a:pPr>
            <a:r>
              <a:rPr lang="hr-HR" sz="1600" b="1" dirty="0">
                <a:solidFill>
                  <a:srgbClr val="002060"/>
                </a:solidFill>
                <a:latin typeface="Arial" charset="0"/>
                <a:cs typeface="Arial" charset="0"/>
              </a:rPr>
              <a:t>A.5. BYE</a:t>
            </a:r>
          </a:p>
          <a:p>
            <a:pPr>
              <a:lnSpc>
                <a:spcPct val="80000"/>
              </a:lnSpc>
            </a:pPr>
            <a:r>
              <a:rPr lang="hr-HR" sz="1600" dirty="0">
                <a:solidFill>
                  <a:srgbClr val="002060"/>
                </a:solidFill>
                <a:latin typeface="Arial" charset="0"/>
                <a:cs typeface="Arial" charset="0"/>
              </a:rPr>
              <a:t>Bez protivnika ostaje neparan igrač, sa dna liste. Dobiva 1 bod, nema boje figura i to je flotiranje prema dolje.</a:t>
            </a:r>
            <a:endParaRPr lang="hr-HR" sz="1600" b="1" dirty="0">
              <a:solidFill>
                <a:srgbClr val="002060"/>
              </a:solidFill>
              <a:latin typeface="Arial" charset="0"/>
              <a:cs typeface="Arial" charset="0"/>
            </a:endParaRPr>
          </a:p>
          <a:p>
            <a:pPr>
              <a:lnSpc>
                <a:spcPct val="80000"/>
              </a:lnSpc>
            </a:pPr>
            <a:r>
              <a:rPr lang="hr-HR" sz="1600" b="1" dirty="0">
                <a:solidFill>
                  <a:srgbClr val="002060"/>
                </a:solidFill>
                <a:latin typeface="Arial" charset="0"/>
                <a:cs typeface="Arial" charset="0"/>
              </a:rPr>
              <a:t>A.6. Podgrupe</a:t>
            </a:r>
          </a:p>
          <a:p>
            <a:pPr>
              <a:lnSpc>
                <a:spcPct val="80000"/>
              </a:lnSpc>
            </a:pPr>
            <a:r>
              <a:rPr lang="hr-HR" sz="1600" dirty="0">
                <a:solidFill>
                  <a:srgbClr val="002060"/>
                </a:solidFill>
                <a:latin typeface="Arial" charset="0"/>
                <a:cs typeface="Arial" charset="0"/>
              </a:rPr>
              <a:t>Svaka rezultatska grupa se dijeli na podgrupe S1 i S2.  Podgrupu S1 čini gornja polovica igrača, a predstavlja broj parova u grupi koje treba odrediti.  Podgrupa S2 sadrži preostale igrače. Igrači prebačeni iz više grupe obavezno idu u skupinu S1.</a:t>
            </a:r>
            <a:endParaRPr lang="hr-HR" sz="1600" b="1" dirty="0">
              <a:solidFill>
                <a:srgbClr val="002060"/>
              </a:solidFill>
              <a:latin typeface="Arial" charset="0"/>
              <a:cs typeface="Arial" charset="0"/>
            </a:endParaRPr>
          </a:p>
          <a:p>
            <a:pPr>
              <a:lnSpc>
                <a:spcPct val="80000"/>
              </a:lnSpc>
            </a:pPr>
            <a:r>
              <a:rPr lang="hr-HR" sz="1600" b="1" dirty="0">
                <a:solidFill>
                  <a:srgbClr val="002060"/>
                </a:solidFill>
                <a:latin typeface="Arial" charset="0"/>
                <a:cs typeface="Arial" charset="0"/>
              </a:rPr>
              <a:t>A.7. Razlike boja i tražena boja</a:t>
            </a:r>
          </a:p>
          <a:p>
            <a:pPr>
              <a:lnSpc>
                <a:spcPct val="80000"/>
              </a:lnSpc>
            </a:pPr>
            <a:r>
              <a:rPr lang="hr-HR" sz="1600" b="1" dirty="0">
                <a:solidFill>
                  <a:srgbClr val="002060"/>
                </a:solidFill>
                <a:latin typeface="Arial" charset="0"/>
                <a:cs typeface="Arial" charset="0"/>
              </a:rPr>
              <a:t>Isključivo tražena boja  </a:t>
            </a:r>
            <a:r>
              <a:rPr lang="hr-HR" sz="1600" dirty="0">
                <a:solidFill>
                  <a:srgbClr val="002060"/>
                </a:solidFill>
                <a:latin typeface="Arial" charset="0"/>
                <a:cs typeface="Arial" charset="0"/>
              </a:rPr>
              <a:t>pojavljuje se kad je razlika +- 1 ili kad je istom bojom igrao u posljednja 2 kola. </a:t>
            </a:r>
            <a:r>
              <a:rPr lang="hr-HR" sz="1600" b="1" dirty="0">
                <a:solidFill>
                  <a:srgbClr val="002060"/>
                </a:solidFill>
                <a:latin typeface="Arial" charset="0"/>
                <a:cs typeface="Arial" charset="0"/>
              </a:rPr>
              <a:t>Tražena boja </a:t>
            </a:r>
            <a:r>
              <a:rPr lang="hr-HR" sz="1600" dirty="0">
                <a:solidFill>
                  <a:srgbClr val="002060"/>
                </a:solidFill>
                <a:latin typeface="Arial" charset="0"/>
                <a:cs typeface="Arial" charset="0"/>
              </a:rPr>
              <a:t>je bijela kad je razlika boja negativna ili kad su zadnje dvije partije bile s crnim figurama. U suprotnom je tražena boja crna. Iznimka: parovi posljednjeg kola za igrače s više od 50% bodova.</a:t>
            </a:r>
            <a:endParaRPr lang="hr-HR" sz="1600" b="1" dirty="0">
              <a:solidFill>
                <a:srgbClr val="002060"/>
              </a:solidFill>
              <a:latin typeface="Arial" charset="0"/>
              <a:cs typeface="Arial" charset="0"/>
            </a:endParaRPr>
          </a:p>
          <a:p>
            <a:pPr>
              <a:lnSpc>
                <a:spcPct val="80000"/>
              </a:lnSpc>
            </a:pPr>
            <a:r>
              <a:rPr lang="hr-HR" sz="1600" b="1" dirty="0">
                <a:solidFill>
                  <a:srgbClr val="002060"/>
                </a:solidFill>
                <a:latin typeface="Arial" charset="0"/>
                <a:cs typeface="Arial" charset="0"/>
              </a:rPr>
              <a:t>Jako tražena boja</a:t>
            </a:r>
            <a:r>
              <a:rPr lang="hr-HR" sz="1600" dirty="0">
                <a:solidFill>
                  <a:srgbClr val="002060"/>
                </a:solidFill>
                <a:latin typeface="Arial" charset="0"/>
                <a:cs typeface="Arial" charset="0"/>
              </a:rPr>
              <a:t> pojavljuje se kad je razlika boja drugačija od nule.</a:t>
            </a:r>
            <a:endParaRPr lang="hr-HR" sz="1600" b="1" dirty="0">
              <a:solidFill>
                <a:srgbClr val="002060"/>
              </a:solidFill>
              <a:latin typeface="Arial" charset="0"/>
              <a:cs typeface="Arial" charset="0"/>
            </a:endParaRPr>
          </a:p>
          <a:p>
            <a:pPr>
              <a:lnSpc>
                <a:spcPct val="80000"/>
              </a:lnSpc>
            </a:pPr>
            <a:r>
              <a:rPr lang="hr-HR" sz="1600" b="1" dirty="0">
                <a:solidFill>
                  <a:srgbClr val="002060"/>
                </a:solidFill>
                <a:latin typeface="Arial" charset="0"/>
                <a:cs typeface="Arial" charset="0"/>
              </a:rPr>
              <a:t>Umjereno tražena boja</a:t>
            </a:r>
            <a:r>
              <a:rPr lang="hr-HR" sz="1600" dirty="0">
                <a:solidFill>
                  <a:srgbClr val="002060"/>
                </a:solidFill>
                <a:latin typeface="Arial" charset="0"/>
                <a:cs typeface="Arial" charset="0"/>
              </a:rPr>
              <a:t> pojavljuje se kad je razlika boja jednaka nuli. Tražena boja tada je suprotna onoj iz prethodne partije.</a:t>
            </a:r>
          </a:p>
          <a:p>
            <a:pPr>
              <a:lnSpc>
                <a:spcPct val="80000"/>
              </a:lnSpc>
            </a:pPr>
            <a:r>
              <a:rPr lang="hr-HR" sz="1600" dirty="0">
                <a:solidFill>
                  <a:srgbClr val="002060"/>
                </a:solidFill>
                <a:latin typeface="Arial" charset="0"/>
                <a:cs typeface="Arial" charset="0"/>
              </a:rPr>
              <a:t>Prije prvog kola se izvlači tražena boja za prvorangiranog igrača.</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a:defRPr/>
            </a:pPr>
            <a:r>
              <a:rPr lang="hr-HR" sz="5400" dirty="0">
                <a:solidFill>
                  <a:schemeClr val="tx1"/>
                </a:solidFill>
                <a:latin typeface="Arial" pitchFamily="34" charset="0"/>
                <a:cs typeface="Arial" pitchFamily="34" charset="0"/>
              </a:rPr>
              <a:t>A. Rejting</a:t>
            </a:r>
            <a:endParaRPr lang="hr-HR" sz="5400" dirty="0"/>
          </a:p>
        </p:txBody>
      </p:sp>
      <p:sp>
        <p:nvSpPr>
          <p:cNvPr id="79875" name="Rectangle 3"/>
          <p:cNvSpPr>
            <a:spLocks noGrp="1" noChangeArrowheads="1"/>
          </p:cNvSpPr>
          <p:nvPr>
            <p:ph type="body" idx="1"/>
          </p:nvPr>
        </p:nvSpPr>
        <p:spPr/>
        <p:txBody>
          <a:bodyPr/>
          <a:lstStyle/>
          <a:p>
            <a:pPr>
              <a:lnSpc>
                <a:spcPct val="80000"/>
              </a:lnSpc>
            </a:pPr>
            <a:r>
              <a:rPr lang="hr-HR" sz="2400" b="1" dirty="0">
                <a:solidFill>
                  <a:srgbClr val="002060"/>
                </a:solidFill>
                <a:latin typeface="Arial" charset="0"/>
                <a:cs typeface="Arial" charset="0"/>
              </a:rPr>
              <a:t>A.8. Definicija «x»-a</a:t>
            </a:r>
          </a:p>
          <a:p>
            <a:pPr>
              <a:lnSpc>
                <a:spcPct val="80000"/>
              </a:lnSpc>
            </a:pPr>
            <a:r>
              <a:rPr lang="hr-HR" sz="2400" dirty="0">
                <a:solidFill>
                  <a:srgbClr val="002060"/>
                </a:solidFill>
                <a:latin typeface="Arial" charset="0"/>
                <a:cs typeface="Arial" charset="0"/>
              </a:rPr>
              <a:t>Broj parova u rezultatskoj grupi koji mogu biti sastavljeni a ne zadovoljavaju kriterije tražene boje označava se sa x.</a:t>
            </a:r>
          </a:p>
          <a:p>
            <a:pPr>
              <a:lnSpc>
                <a:spcPct val="80000"/>
              </a:lnSpc>
            </a:pPr>
            <a:r>
              <a:rPr lang="hr-HR" sz="2400" dirty="0">
                <a:solidFill>
                  <a:srgbClr val="002060"/>
                </a:solidFill>
                <a:latin typeface="Arial" charset="0"/>
                <a:cs typeface="Arial" charset="0"/>
              </a:rPr>
              <a:t>x = b – q   ili x = w – q (q je broj igrača rezultatske grupe podijeljen sa 2 i zaokružen na više)</a:t>
            </a:r>
            <a:endParaRPr lang="hr-HR" sz="2400" b="1" dirty="0">
              <a:solidFill>
                <a:srgbClr val="002060"/>
              </a:solidFill>
              <a:latin typeface="Arial" charset="0"/>
              <a:cs typeface="Arial" charset="0"/>
            </a:endParaRPr>
          </a:p>
          <a:p>
            <a:pPr>
              <a:lnSpc>
                <a:spcPct val="80000"/>
              </a:lnSpc>
            </a:pPr>
            <a:r>
              <a:rPr lang="hr-HR" sz="2400" b="1" dirty="0">
                <a:solidFill>
                  <a:srgbClr val="002060"/>
                </a:solidFill>
                <a:latin typeface="Arial" charset="0"/>
                <a:cs typeface="Arial" charset="0"/>
              </a:rPr>
              <a:t>A.9. Premještanje i zamjene</a:t>
            </a:r>
          </a:p>
          <a:p>
            <a:pPr>
              <a:lnSpc>
                <a:spcPct val="80000"/>
              </a:lnSpc>
            </a:pPr>
            <a:r>
              <a:rPr lang="hr-HR" sz="2400" dirty="0">
                <a:solidFill>
                  <a:srgbClr val="002060"/>
                </a:solidFill>
                <a:latin typeface="Arial" charset="0"/>
                <a:cs typeface="Arial" charset="0"/>
              </a:rPr>
              <a:t>Ponekad je potrebno mijenjati redoslijed igrača u podgrupi S2 radi ispravnog određivanja parova. Opširnije u članku D2.</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hr-HR" sz="2400" dirty="0">
                <a:solidFill>
                  <a:schemeClr val="tx1"/>
                </a:solidFill>
                <a:latin typeface="Arial" pitchFamily="34" charset="0"/>
                <a:cs typeface="Arial" pitchFamily="34" charset="0"/>
              </a:rPr>
              <a:t>B. Kriteriji po kojima se određuju parovi</a:t>
            </a:r>
          </a:p>
        </p:txBody>
      </p:sp>
      <p:sp>
        <p:nvSpPr>
          <p:cNvPr id="80899" name="Rectangle 3"/>
          <p:cNvSpPr>
            <a:spLocks noGrp="1" noChangeArrowheads="1"/>
          </p:cNvSpPr>
          <p:nvPr>
            <p:ph type="body" idx="1"/>
          </p:nvPr>
        </p:nvSpPr>
        <p:spPr/>
        <p:txBody>
          <a:bodyPr/>
          <a:lstStyle/>
          <a:p>
            <a:r>
              <a:rPr lang="hr-HR" dirty="0">
                <a:solidFill>
                  <a:srgbClr val="002060"/>
                </a:solidFill>
                <a:latin typeface="Arial" charset="0"/>
                <a:cs typeface="Arial" charset="0"/>
              </a:rPr>
              <a:t>Isključivi (bezuvjetni) kriteriji</a:t>
            </a:r>
          </a:p>
          <a:p>
            <a:r>
              <a:rPr lang="hr-HR" dirty="0">
                <a:solidFill>
                  <a:srgbClr val="002060"/>
                </a:solidFill>
                <a:latin typeface="Arial" charset="0"/>
                <a:cs typeface="Arial" charset="0"/>
              </a:rPr>
              <a:t>Relativni (uvjetni) kriteriji</a:t>
            </a:r>
            <a:endParaRPr lang="hr-HR" b="1" dirty="0">
              <a:solidFill>
                <a:srgbClr val="002060"/>
              </a:solidFill>
              <a:latin typeface="Arial" charset="0"/>
              <a:cs typeface="Arial" charset="0"/>
            </a:endParaRPr>
          </a:p>
          <a:p>
            <a:pPr>
              <a:buFont typeface="Wingdings" pitchFamily="2" charset="2"/>
              <a:buNone/>
            </a:pPr>
            <a:endParaRPr lang="hr-HR" dirty="0">
              <a:solidFill>
                <a:srgbClr val="002060"/>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a:defRPr/>
            </a:pPr>
            <a:r>
              <a:rPr lang="hr-HR" sz="2800" dirty="0">
                <a:solidFill>
                  <a:schemeClr val="tx1"/>
                </a:solidFill>
                <a:latin typeface="Arial" pitchFamily="34" charset="0"/>
                <a:cs typeface="Arial" pitchFamily="34" charset="0"/>
              </a:rPr>
              <a:t>Isključivi kriteriji</a:t>
            </a:r>
          </a:p>
        </p:txBody>
      </p:sp>
      <p:sp>
        <p:nvSpPr>
          <p:cNvPr id="81923" name="Rectangle 3"/>
          <p:cNvSpPr>
            <a:spLocks noGrp="1" noChangeArrowheads="1"/>
          </p:cNvSpPr>
          <p:nvPr>
            <p:ph type="body" idx="1"/>
          </p:nvPr>
        </p:nvSpPr>
        <p:spPr/>
        <p:txBody>
          <a:bodyPr/>
          <a:lstStyle/>
          <a:p>
            <a:pPr marL="609600" indent="-609600">
              <a:lnSpc>
                <a:spcPct val="80000"/>
              </a:lnSpc>
            </a:pPr>
            <a:r>
              <a:rPr lang="hr-HR" sz="2000" dirty="0">
                <a:solidFill>
                  <a:srgbClr val="002060"/>
                </a:solidFill>
                <a:latin typeface="Arial" charset="0"/>
                <a:cs typeface="Arial" charset="0"/>
              </a:rPr>
              <a:t>Oni se ne smiju prekršiti. Ako je potrebno, igrača se prebacuje u nižu grupu.</a:t>
            </a:r>
            <a:endParaRPr lang="hr-HR" sz="2000" b="1" dirty="0">
              <a:solidFill>
                <a:srgbClr val="002060"/>
              </a:solidFill>
              <a:latin typeface="Arial" charset="0"/>
              <a:cs typeface="Arial" charset="0"/>
            </a:endParaRPr>
          </a:p>
          <a:p>
            <a:pPr marL="609600" indent="-609600">
              <a:lnSpc>
                <a:spcPct val="80000"/>
              </a:lnSpc>
            </a:pPr>
            <a:r>
              <a:rPr lang="hr-HR" sz="2000" b="1" dirty="0">
                <a:solidFill>
                  <a:srgbClr val="002060"/>
                </a:solidFill>
                <a:latin typeface="Arial" charset="0"/>
                <a:cs typeface="Arial" charset="0"/>
              </a:rPr>
              <a:t>B.1. </a:t>
            </a:r>
          </a:p>
          <a:p>
            <a:pPr marL="609600" indent="-609600">
              <a:lnSpc>
                <a:spcPct val="80000"/>
              </a:lnSpc>
            </a:pPr>
            <a:r>
              <a:rPr lang="hr-HR" sz="2000" dirty="0">
                <a:solidFill>
                  <a:srgbClr val="002060"/>
                </a:solidFill>
                <a:latin typeface="Arial" charset="0"/>
                <a:cs typeface="Arial" charset="0"/>
              </a:rPr>
              <a:t>(a) Dva igrača se mogu sastati samo jednom (iznimka nedolazak ili kontumac, +:-)</a:t>
            </a:r>
          </a:p>
          <a:p>
            <a:pPr marL="609600" indent="-609600">
              <a:lnSpc>
                <a:spcPct val="80000"/>
              </a:lnSpc>
            </a:pPr>
            <a:r>
              <a:rPr lang="hr-HR" sz="2000" dirty="0">
                <a:solidFill>
                  <a:srgbClr val="002060"/>
                </a:solidFill>
                <a:latin typeface="Arial" charset="0"/>
                <a:cs typeface="Arial" charset="0"/>
              </a:rPr>
              <a:t>(b) Igrač može samo jednom dobiti bod bez igre, BYE ili zbog nedolaska protivnika</a:t>
            </a:r>
            <a:endParaRPr lang="hr-HR" sz="2000" b="1" dirty="0">
              <a:solidFill>
                <a:srgbClr val="002060"/>
              </a:solidFill>
              <a:latin typeface="Arial" charset="0"/>
              <a:cs typeface="Arial" charset="0"/>
            </a:endParaRPr>
          </a:p>
          <a:p>
            <a:pPr marL="609600" indent="-609600">
              <a:lnSpc>
                <a:spcPct val="80000"/>
              </a:lnSpc>
            </a:pPr>
            <a:r>
              <a:rPr lang="hr-HR" sz="2000" b="1" dirty="0">
                <a:solidFill>
                  <a:srgbClr val="002060"/>
                </a:solidFill>
                <a:latin typeface="Arial" charset="0"/>
                <a:cs typeface="Arial" charset="0"/>
              </a:rPr>
              <a:t>B.2. </a:t>
            </a:r>
          </a:p>
          <a:p>
            <a:pPr marL="609600" indent="-609600">
              <a:lnSpc>
                <a:spcPct val="80000"/>
              </a:lnSpc>
            </a:pPr>
            <a:r>
              <a:rPr lang="hr-HR" sz="2000" dirty="0">
                <a:solidFill>
                  <a:srgbClr val="002060"/>
                </a:solidFill>
                <a:latin typeface="Arial" charset="0"/>
                <a:cs typeface="Arial" charset="0"/>
              </a:rPr>
              <a:t>(a) Razlika boja bilo kojeg igrača ne smije biti veća od +-2</a:t>
            </a:r>
          </a:p>
          <a:p>
            <a:pPr marL="609600" indent="-609600">
              <a:lnSpc>
                <a:spcPct val="80000"/>
              </a:lnSpc>
            </a:pPr>
            <a:r>
              <a:rPr lang="hr-HR" sz="2000" dirty="0">
                <a:solidFill>
                  <a:srgbClr val="002060"/>
                </a:solidFill>
                <a:latin typeface="Arial" charset="0"/>
                <a:cs typeface="Arial" charset="0"/>
              </a:rPr>
              <a:t>(b) Ni jedan igrač ne može dobiti istu boju 3 puta uzastopno</a:t>
            </a:r>
            <a:endParaRPr lang="hr-HR" sz="2000" b="1" dirty="0">
              <a:solidFill>
                <a:srgbClr val="002060"/>
              </a:solidFill>
              <a:latin typeface="Arial" charset="0"/>
              <a:cs typeface="Arial" charset="0"/>
            </a:endParaRPr>
          </a:p>
        </p:txBody>
      </p:sp>
    </p:spTree>
  </p:cSld>
  <p:clrMapOvr>
    <a:masterClrMapping/>
  </p:clrMapOvr>
</p:sld>
</file>

<file path=ppt/theme/theme1.xml><?xml version="1.0" encoding="utf-8"?>
<a:theme xmlns:a="http://schemas.openxmlformats.org/drawingml/2006/main" name="TS030000512">
  <a:themeElements>
    <a:clrScheme name="Basic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asic2">
      <a:majorFont>
        <a:latin typeface="Blue Highway Free Condense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asic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asic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asic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asic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asic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asic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sic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asic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asic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asic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asic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asic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33" ma:contentTypeDescription="Create a new document." ma:contentTypeScope="" ma:versionID="37d3ec2b48d53e45b233ad8f52fe1b11"/>
</file>

<file path=customXml/itemProps1.xml><?xml version="1.0" encoding="utf-8"?>
<ds:datastoreItem xmlns:ds="http://schemas.openxmlformats.org/officeDocument/2006/customXml" ds:itemID="{88BF91B5-154D-4509-8ABA-A1A5D006FA5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1CF4B6B-502F-4843-9D26-0D4BE1519E0E}">
  <ds:schemaRefs>
    <ds:schemaRef ds:uri="http://schemas.microsoft.com/sharepoint/v3/contenttype/forms"/>
  </ds:schemaRefs>
</ds:datastoreItem>
</file>

<file path=customXml/itemProps3.xml><?xml version="1.0" encoding="utf-8"?>
<ds:datastoreItem xmlns:ds="http://schemas.openxmlformats.org/officeDocument/2006/customXml" ds:itemID="{72990F03-0B25-40AE-9D7A-EC2E1A4E7AA3}">
  <ds:schemaRefs>
    <ds:schemaRef ds:uri="http://schemas.microsoft.com/office/2006/metadata/contentType"/>
    <ds:schemaRef ds:uri="http://schemas.microsoft.com/office/2006/metadata/properties/metaAttributes"/>
  </ds:schemaRefs>
</ds:datastoreItem>
</file>

<file path=docProps/app.xml><?xml version="1.0" encoding="utf-8"?>
<Properties xmlns="http://schemas.openxmlformats.org/officeDocument/2006/extended-properties" xmlns:vt="http://schemas.openxmlformats.org/officeDocument/2006/docPropsVTypes">
  <Template>TS030000512</Template>
  <TotalTime>543</TotalTime>
  <Words>12277</Words>
  <Application>Microsoft Office PowerPoint</Application>
  <PresentationFormat>On-screen Show (4:3)</PresentationFormat>
  <Paragraphs>1141</Paragraphs>
  <Slides>107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107</vt:i4>
      </vt:variant>
    </vt:vector>
  </HeadingPairs>
  <TitlesOfParts>
    <vt:vector size="113" baseType="lpstr">
      <vt:lpstr>Arial</vt:lpstr>
      <vt:lpstr>Blue Highway Free Condensed</vt:lpstr>
      <vt:lpstr>Calibri</vt:lpstr>
      <vt:lpstr>Tahoma</vt:lpstr>
      <vt:lpstr>Wingdings</vt:lpstr>
      <vt:lpstr>TS030000512</vt:lpstr>
      <vt:lpstr>Seminar i savjetovanje za šahovske suce</vt:lpstr>
      <vt:lpstr>DAN 1</vt:lpstr>
      <vt:lpstr>DAN 2</vt:lpstr>
      <vt:lpstr>DAN 3</vt:lpstr>
      <vt:lpstr>DAN 1 - UVOD</vt:lpstr>
      <vt:lpstr>DAN 1-CILJEVI</vt:lpstr>
      <vt:lpstr>Što nas danas čeka?</vt:lpstr>
      <vt:lpstr>Sudačke titule</vt:lpstr>
      <vt:lpstr>Računalni programi</vt:lpstr>
      <vt:lpstr>Swiss Manager</vt:lpstr>
      <vt:lpstr>Swiss Manager</vt:lpstr>
      <vt:lpstr>PowerPoint Presentation</vt:lpstr>
      <vt:lpstr>DAN 2</vt:lpstr>
      <vt:lpstr>Što nas danas čeka?</vt:lpstr>
      <vt:lpstr>Što nas danas čeka?</vt:lpstr>
      <vt:lpstr>Pravila šaha fide</vt:lpstr>
      <vt:lpstr>Predgovor</vt:lpstr>
      <vt:lpstr>OSNOVNA PRAVILA IGRE</vt:lpstr>
      <vt:lpstr>1. Priroda i ciljevi šahovske partije</vt:lpstr>
      <vt:lpstr>2. Početni položaj figura na šahovnici</vt:lpstr>
      <vt:lpstr>Početna pozicija figura</vt:lpstr>
      <vt:lpstr>3. Kretanje figura</vt:lpstr>
      <vt:lpstr>3.2. Lovac</vt:lpstr>
      <vt:lpstr>3.3. Top</vt:lpstr>
      <vt:lpstr>3.4. Dama</vt:lpstr>
      <vt:lpstr>3.6. Skakač</vt:lpstr>
      <vt:lpstr>3.7. Pješak</vt:lpstr>
      <vt:lpstr>3.8. Kralj</vt:lpstr>
      <vt:lpstr>3.8. Kralj - rokada</vt:lpstr>
      <vt:lpstr>3.8. Kralj - rokada</vt:lpstr>
      <vt:lpstr>3.9. Šah</vt:lpstr>
      <vt:lpstr>4. Izvedba poteza</vt:lpstr>
      <vt:lpstr>4. Izvedba poteza</vt:lpstr>
      <vt:lpstr>4. Izvedba poteza</vt:lpstr>
      <vt:lpstr>4. Izvedba poteza/5. Završetak partije</vt:lpstr>
      <vt:lpstr>5. Završetak partije</vt:lpstr>
      <vt:lpstr>PRAVILA NATJECANJA</vt:lpstr>
      <vt:lpstr>6. Šahovski sat</vt:lpstr>
      <vt:lpstr>6. Šahovski sat</vt:lpstr>
      <vt:lpstr>6. Šahovski sat</vt:lpstr>
      <vt:lpstr>6. Šahovski sat</vt:lpstr>
      <vt:lpstr>6. Šahovski sat</vt:lpstr>
      <vt:lpstr>7. Nepravilnosti</vt:lpstr>
      <vt:lpstr>7. Nepravilnosti</vt:lpstr>
      <vt:lpstr>8. Zapisivanje poteza</vt:lpstr>
      <vt:lpstr>8. Zapisivanje poteza</vt:lpstr>
      <vt:lpstr>8. Zapisivanje poteza</vt:lpstr>
      <vt:lpstr>9. Neodlučena partija</vt:lpstr>
      <vt:lpstr>9. Neodlučena partija</vt:lpstr>
      <vt:lpstr>9. Neodlučena partija</vt:lpstr>
      <vt:lpstr>10. Ubrzani završetak</vt:lpstr>
      <vt:lpstr>11. Bodovanje/12. Ponašanje igrača</vt:lpstr>
      <vt:lpstr>12. Ponašanje igrača</vt:lpstr>
      <vt:lpstr>12. Ponašanje igrača</vt:lpstr>
      <vt:lpstr>13. Uloga sudaca (vidjeti Predgovor)</vt:lpstr>
      <vt:lpstr>13. Uloga sudaca/14. FIDE</vt:lpstr>
      <vt:lpstr>DODACI</vt:lpstr>
      <vt:lpstr>A) Ubrzana igra</vt:lpstr>
      <vt:lpstr>A) Ubrzana igra</vt:lpstr>
      <vt:lpstr>B) Brzopotezni šah</vt:lpstr>
      <vt:lpstr>C) Algebarska notacija</vt:lpstr>
      <vt:lpstr>C) Algebarska notacija</vt:lpstr>
      <vt:lpstr>C) Algebarska notacija</vt:lpstr>
      <vt:lpstr>C) Algebarska notacija</vt:lpstr>
      <vt:lpstr>C) Algebarska notacija</vt:lpstr>
      <vt:lpstr>C) Algebarska notacija</vt:lpstr>
      <vt:lpstr>D) Igra s ubrzanim završetkom kad sudac nije nazočan</vt:lpstr>
      <vt:lpstr>E) Pravila za igru sa slijepim i slabovidnim osobama</vt:lpstr>
      <vt:lpstr>E) Pravila za igru sa slijepim i slabovidnim osobama</vt:lpstr>
      <vt:lpstr>E) Pravila za igru sa slijepim i slabovidnim osobama</vt:lpstr>
      <vt:lpstr>E) Pravila za igru sa slijepim i slabovidnim osobama</vt:lpstr>
      <vt:lpstr>E) Pravila za igru sa slijepim i slabovidnim osobama</vt:lpstr>
      <vt:lpstr>Pravila šaha FIDE</vt:lpstr>
      <vt:lpstr>Digitalni šahovski sat</vt:lpstr>
      <vt:lpstr>Neki digitalni šahovski satovi</vt:lpstr>
      <vt:lpstr>DIGITALNI ŠAHOVSKI SAT “DGT 2000”</vt:lpstr>
      <vt:lpstr>DIGITALNI ŠAHOVSKI SAT “DGT 2010”</vt:lpstr>
      <vt:lpstr>DIGITALNI ŠAHOVSKI SAT “SILVER”</vt:lpstr>
      <vt:lpstr>DIGITALNI ŠAHOVSKI SAT “EASY”</vt:lpstr>
      <vt:lpstr>Turnirski sustavi</vt:lpstr>
      <vt:lpstr>VRSTE TURNIRSKIH SUSTAVA</vt:lpstr>
      <vt:lpstr>Kružni sustav</vt:lpstr>
      <vt:lpstr>Pravila za određivanje parova</vt:lpstr>
      <vt:lpstr>METODE ODREĐIVANJA PAROVA</vt:lpstr>
      <vt:lpstr>Algebarska metoda</vt:lpstr>
      <vt:lpstr>Algebarska metoda</vt:lpstr>
      <vt:lpstr>Grafičko-tablična metoda</vt:lpstr>
      <vt:lpstr>Grafičko-tablična metoda</vt:lpstr>
      <vt:lpstr>Grafičko-tablična metoda</vt:lpstr>
      <vt:lpstr>Grafičko-tablična metoda</vt:lpstr>
      <vt:lpstr>Tablična metoda</vt:lpstr>
      <vt:lpstr>Tablična metoda</vt:lpstr>
      <vt:lpstr>Švicarski sustav</vt:lpstr>
      <vt:lpstr>A. Rejting</vt:lpstr>
      <vt:lpstr>A. Rejting</vt:lpstr>
      <vt:lpstr>A. Rejting</vt:lpstr>
      <vt:lpstr>A. Rejting</vt:lpstr>
      <vt:lpstr>B. Kriteriji po kojima se određuju parovi</vt:lpstr>
      <vt:lpstr>Isključivi kriteriji</vt:lpstr>
      <vt:lpstr>Relativni (uvjetni) kriteriji</vt:lpstr>
      <vt:lpstr>C. Postupci određivanja parova</vt:lpstr>
      <vt:lpstr>E. Pravila dodjeljivanja boje figura</vt:lpstr>
      <vt:lpstr>F. Završne napomene</vt:lpstr>
      <vt:lpstr>F. Završne napomene</vt:lpstr>
      <vt:lpstr>DAN 3</vt:lpstr>
      <vt:lpstr>Što nas danas čeka?</vt:lpstr>
      <vt:lpstr>Pitanja?</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Valued Acer Customer</dc:creator>
  <cp:keywords/>
  <dc:description/>
  <cp:lastModifiedBy>Sinisa Rezek</cp:lastModifiedBy>
  <cp:revision>67</cp:revision>
  <dcterms:created xsi:type="dcterms:W3CDTF">2011-06-15T08:58:06Z</dcterms:created>
  <dcterms:modified xsi:type="dcterms:W3CDTF">2026-03-31T11:18:25Z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TC300005129990</vt:lpwstr>
  </property>
</Properties>
</file>